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918400" cy="27432000"/>
  <p:notesSz cx="26962100" cy="3246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1724025" indent="-126682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3448050" indent="-25336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5172075" indent="-38004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6896100" indent="-50673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8" d="100"/>
          <a:sy n="108" d="100"/>
        </p:scale>
        <p:origin x="13128" y="2984"/>
      </p:cViewPr>
      <p:guideLst>
        <p:guide orient="horz" pos="8640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1684000" cy="1622425"/>
          </a:xfrm>
          <a:prstGeom prst="rect">
            <a:avLst/>
          </a:prstGeom>
        </p:spPr>
        <p:txBody>
          <a:bodyPr vert="horz" lIns="339457" tIns="169730" rIns="339457" bIns="16973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46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271750" y="0"/>
            <a:ext cx="11684000" cy="1622425"/>
          </a:xfrm>
          <a:prstGeom prst="rect">
            <a:avLst/>
          </a:prstGeom>
        </p:spPr>
        <p:txBody>
          <a:bodyPr vert="horz" wrap="square" lIns="339457" tIns="169730" rIns="339457" bIns="169730" numCol="1" anchor="t" anchorCtr="0" compatLnSpc="1">
            <a:prstTxWarp prst="textNoShape">
              <a:avLst/>
            </a:prstTxWarp>
          </a:bodyPr>
          <a:lstStyle>
            <a:lvl1pPr algn="r">
              <a:defRPr sz="4600">
                <a:latin typeface="Calibri" charset="0"/>
                <a:cs typeface="+mn-cs"/>
              </a:defRPr>
            </a:lvl1pPr>
          </a:lstStyle>
          <a:p>
            <a:pPr>
              <a:defRPr/>
            </a:pPr>
            <a:fld id="{1D3FAFDF-2843-2541-9F2A-2F26ACB70C9A}" type="datetimeFigureOut">
              <a:rPr lang="en-US"/>
              <a:pPr>
                <a:defRPr/>
              </a:pPr>
              <a:t>12/12/13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176963" y="2436813"/>
            <a:ext cx="14608175" cy="121729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339457" tIns="169730" rIns="339457" bIns="16973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695575" y="15419388"/>
            <a:ext cx="21570950" cy="14606587"/>
          </a:xfrm>
          <a:prstGeom prst="rect">
            <a:avLst/>
          </a:prstGeom>
        </p:spPr>
        <p:txBody>
          <a:bodyPr vert="horz" lIns="339457" tIns="169730" rIns="339457" bIns="16973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30832425"/>
            <a:ext cx="11684000" cy="1622425"/>
          </a:xfrm>
          <a:prstGeom prst="rect">
            <a:avLst/>
          </a:prstGeom>
        </p:spPr>
        <p:txBody>
          <a:bodyPr vert="horz" lIns="339457" tIns="169730" rIns="339457" bIns="16973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46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271750" y="30832425"/>
            <a:ext cx="11684000" cy="1622425"/>
          </a:xfrm>
          <a:prstGeom prst="rect">
            <a:avLst/>
          </a:prstGeom>
        </p:spPr>
        <p:txBody>
          <a:bodyPr vert="horz" wrap="square" lIns="339457" tIns="169730" rIns="339457" bIns="169730" numCol="1" anchor="b" anchorCtr="0" compatLnSpc="1">
            <a:prstTxWarp prst="textNoShape">
              <a:avLst/>
            </a:prstTxWarp>
          </a:bodyPr>
          <a:lstStyle>
            <a:lvl1pPr algn="r">
              <a:defRPr sz="4600">
                <a:latin typeface="Calibri" charset="0"/>
                <a:cs typeface="+mn-cs"/>
              </a:defRPr>
            </a:lvl1pPr>
          </a:lstStyle>
          <a:p>
            <a:pPr>
              <a:defRPr/>
            </a:pPr>
            <a:fld id="{5FD557D3-9B72-EF44-AAD4-9A2A458898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2402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45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1724025" algn="l" rtl="0" eaLnBrk="0" fontAlgn="base" hangingPunct="0">
      <a:spcBef>
        <a:spcPct val="30000"/>
      </a:spcBef>
      <a:spcAft>
        <a:spcPct val="0"/>
      </a:spcAft>
      <a:defRPr sz="45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3448050" algn="l" rtl="0" eaLnBrk="0" fontAlgn="base" hangingPunct="0">
      <a:spcBef>
        <a:spcPct val="30000"/>
      </a:spcBef>
      <a:spcAft>
        <a:spcPct val="0"/>
      </a:spcAft>
      <a:defRPr sz="45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5172075" algn="l" rtl="0" eaLnBrk="0" fontAlgn="base" hangingPunct="0">
      <a:spcBef>
        <a:spcPct val="30000"/>
      </a:spcBef>
      <a:spcAft>
        <a:spcPct val="0"/>
      </a:spcAft>
      <a:defRPr sz="45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6896100" algn="l" rtl="0" eaLnBrk="0" fontAlgn="base" hangingPunct="0">
      <a:spcBef>
        <a:spcPct val="30000"/>
      </a:spcBef>
      <a:spcAft>
        <a:spcPct val="0"/>
      </a:spcAft>
      <a:defRPr sz="45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8621420" algn="l" defTabSz="344856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6pPr>
    <a:lvl7pPr marL="10345704" algn="l" defTabSz="344856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7pPr>
    <a:lvl8pPr marL="12069989" algn="l" defTabSz="344856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8pPr>
    <a:lvl9pPr marL="13794273" algn="l" defTabSz="3448568" rtl="0" eaLnBrk="1" latinLnBrk="0" hangingPunct="1">
      <a:defRPr sz="4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211B6B0-B070-9A4A-972F-230F8B71991F}" type="slidenum">
              <a:rPr lang="en-US" sz="4600">
                <a:latin typeface="Calibri" charset="0"/>
              </a:rPr>
              <a:pPr eaLnBrk="1" hangingPunct="1"/>
              <a:t>1</a:t>
            </a:fld>
            <a:endParaRPr lang="en-US" sz="4600">
              <a:latin typeface="Calibri" charset="0"/>
            </a:endParaRPr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6183313" y="2436813"/>
            <a:ext cx="14608175" cy="121729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695575" y="15424150"/>
            <a:ext cx="21570950" cy="146018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>
                <a:latin typeface="Calibri" charset="0"/>
              </a:rPr>
              <a:t> </a:t>
            </a:r>
          </a:p>
          <a:p>
            <a:pPr eaLnBrk="1" hangingPunct="1">
              <a:spcBef>
                <a:spcPct val="0"/>
              </a:spcBef>
            </a:pPr>
            <a:r>
              <a:rPr lang="en-US">
                <a:latin typeface="Calibri" charset="0"/>
              </a:rPr>
              <a:t>        Add new feed options</a:t>
            </a:r>
          </a:p>
          <a:p>
            <a:pPr eaLnBrk="1" hangingPunct="1">
              <a:spcBef>
                <a:spcPct val="0"/>
              </a:spcBef>
            </a:pPr>
            <a:r>
              <a:rPr lang="en-US">
                <a:latin typeface="Calibri" charset="0"/>
              </a:rPr>
              <a:t>        Set the parameters</a:t>
            </a:r>
          </a:p>
          <a:p>
            <a:pPr lvl="1" eaLnBrk="1" hangingPunct="1">
              <a:spcBef>
                <a:spcPct val="0"/>
              </a:spcBef>
            </a:pPr>
            <a:r>
              <a:rPr lang="en-US">
                <a:latin typeface="Calibri" charset="0"/>
              </a:rPr>
              <a:t>             - Time out</a:t>
            </a:r>
          </a:p>
          <a:p>
            <a:pPr lvl="1" eaLnBrk="1" hangingPunct="1">
              <a:spcBef>
                <a:spcPct val="0"/>
              </a:spcBef>
            </a:pPr>
            <a:r>
              <a:rPr lang="en-US">
                <a:latin typeface="Calibri" charset="0"/>
              </a:rPr>
              <a:t>             - Number of retrials</a:t>
            </a:r>
          </a:p>
          <a:p>
            <a:pPr lvl="1"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  <a:p>
            <a:pPr lvl="1"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8521702"/>
            <a:ext cx="27980640" cy="58801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5544800"/>
            <a:ext cx="23042880" cy="7010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242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48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172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8971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621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3457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0699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7942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769B1-13A1-684D-A6AB-9A563B0F691D}" type="datetimeFigureOut">
              <a:rPr lang="en-US"/>
              <a:pPr>
                <a:defRPr/>
              </a:pPr>
              <a:t>12/12/13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62DD3-82E3-A141-9CA3-DEEAA1AB7B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024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21C47-49EE-7049-8DF7-8868BDC58AB3}" type="datetimeFigureOut">
              <a:rPr lang="en-US"/>
              <a:pPr>
                <a:defRPr/>
              </a:pPr>
              <a:t>12/12/13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44AAFB-276C-B647-81C9-7E87E98873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91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865840" y="1098554"/>
            <a:ext cx="7406640" cy="23406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5920" y="1098554"/>
            <a:ext cx="21671280" cy="23406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9BDD4-B652-5943-BCA3-4E9E313E2E91}" type="datetimeFigureOut">
              <a:rPr lang="en-US"/>
              <a:pPr>
                <a:defRPr/>
              </a:pPr>
              <a:t>12/12/13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70ACB2-F8E7-CD49-A573-6F826DD1F2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53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BDA370-F7D5-2D4F-B41D-1AEA477EF497}" type="datetimeFigureOut">
              <a:rPr lang="en-US"/>
              <a:pPr>
                <a:defRPr/>
              </a:pPr>
              <a:t>12/12/13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E5D47-955E-074C-80EC-C4B0C3BC97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515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7627602"/>
            <a:ext cx="27980640" cy="5448300"/>
          </a:xfrm>
        </p:spPr>
        <p:txBody>
          <a:bodyPr anchor="t"/>
          <a:lstStyle>
            <a:lvl1pPr algn="l">
              <a:defRPr sz="15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11626854"/>
            <a:ext cx="27980640" cy="6000748"/>
          </a:xfrm>
        </p:spPr>
        <p:txBody>
          <a:bodyPr anchor="b"/>
          <a:lstStyle>
            <a:lvl1pPr marL="0" indent="0">
              <a:buNone/>
              <a:defRPr sz="7500">
                <a:solidFill>
                  <a:schemeClr val="tx1">
                    <a:tint val="75000"/>
                  </a:schemeClr>
                </a:solidFill>
              </a:defRPr>
            </a:lvl1pPr>
            <a:lvl2pPr marL="1724284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2pPr>
            <a:lvl3pPr marL="3448568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3pPr>
            <a:lvl4pPr marL="5172852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4pPr>
            <a:lvl5pPr marL="6897136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5pPr>
            <a:lvl6pPr marL="8621420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6pPr>
            <a:lvl7pPr marL="10345704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7pPr>
            <a:lvl8pPr marL="12069989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8pPr>
            <a:lvl9pPr marL="13794273" indent="0">
              <a:buNone/>
              <a:defRPr sz="5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807EB3-D6B4-7745-B9C3-7446DF79281A}" type="datetimeFigureOut">
              <a:rPr lang="en-US"/>
              <a:pPr>
                <a:defRPr/>
              </a:pPr>
              <a:t>12/12/13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693EC-DFFF-394E-BF29-78A5DE1488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459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920" y="6400802"/>
            <a:ext cx="14538960" cy="18103852"/>
          </a:xfrm>
        </p:spPr>
        <p:txBody>
          <a:bodyPr/>
          <a:lstStyle>
            <a:lvl1pPr>
              <a:defRPr sz="10600"/>
            </a:lvl1pPr>
            <a:lvl2pPr>
              <a:defRPr sz="9100"/>
            </a:lvl2pPr>
            <a:lvl3pPr>
              <a:defRPr sz="75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3520" y="6400802"/>
            <a:ext cx="14538960" cy="18103852"/>
          </a:xfrm>
        </p:spPr>
        <p:txBody>
          <a:bodyPr/>
          <a:lstStyle>
            <a:lvl1pPr>
              <a:defRPr sz="10600"/>
            </a:lvl1pPr>
            <a:lvl2pPr>
              <a:defRPr sz="9100"/>
            </a:lvl2pPr>
            <a:lvl3pPr>
              <a:defRPr sz="75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AD721B-C681-DD4D-A59A-33659A4AFD4E}" type="datetimeFigureOut">
              <a:rPr lang="en-US"/>
              <a:pPr>
                <a:defRPr/>
              </a:pPr>
              <a:t>12/12/13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FFFD9-E7B6-2947-B44F-C41B8FBE4B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37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6140452"/>
            <a:ext cx="14544677" cy="2559048"/>
          </a:xfrm>
        </p:spPr>
        <p:txBody>
          <a:bodyPr anchor="b"/>
          <a:lstStyle>
            <a:lvl1pPr marL="0" indent="0">
              <a:buNone/>
              <a:defRPr sz="9100" b="1"/>
            </a:lvl1pPr>
            <a:lvl2pPr marL="1724284" indent="0">
              <a:buNone/>
              <a:defRPr sz="7500" b="1"/>
            </a:lvl2pPr>
            <a:lvl3pPr marL="3448568" indent="0">
              <a:buNone/>
              <a:defRPr sz="6800" b="1"/>
            </a:lvl3pPr>
            <a:lvl4pPr marL="5172852" indent="0">
              <a:buNone/>
              <a:defRPr sz="6000" b="1"/>
            </a:lvl4pPr>
            <a:lvl5pPr marL="6897136" indent="0">
              <a:buNone/>
              <a:defRPr sz="6000" b="1"/>
            </a:lvl5pPr>
            <a:lvl6pPr marL="8621420" indent="0">
              <a:buNone/>
              <a:defRPr sz="6000" b="1"/>
            </a:lvl6pPr>
            <a:lvl7pPr marL="10345704" indent="0">
              <a:buNone/>
              <a:defRPr sz="6000" b="1"/>
            </a:lvl7pPr>
            <a:lvl8pPr marL="12069989" indent="0">
              <a:buNone/>
              <a:defRPr sz="6000" b="1"/>
            </a:lvl8pPr>
            <a:lvl9pPr marL="13794273" indent="0">
              <a:buNone/>
              <a:defRPr sz="6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8699500"/>
            <a:ext cx="14544677" cy="15805152"/>
          </a:xfrm>
        </p:spPr>
        <p:txBody>
          <a:bodyPr/>
          <a:lstStyle>
            <a:lvl1pPr>
              <a:defRPr sz="9100"/>
            </a:lvl1pPr>
            <a:lvl2pPr>
              <a:defRPr sz="7500"/>
            </a:lvl2pPr>
            <a:lvl3pPr>
              <a:defRPr sz="68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6140452"/>
            <a:ext cx="14550390" cy="2559048"/>
          </a:xfrm>
        </p:spPr>
        <p:txBody>
          <a:bodyPr anchor="b"/>
          <a:lstStyle>
            <a:lvl1pPr marL="0" indent="0">
              <a:buNone/>
              <a:defRPr sz="9100" b="1"/>
            </a:lvl1pPr>
            <a:lvl2pPr marL="1724284" indent="0">
              <a:buNone/>
              <a:defRPr sz="7500" b="1"/>
            </a:lvl2pPr>
            <a:lvl3pPr marL="3448568" indent="0">
              <a:buNone/>
              <a:defRPr sz="6800" b="1"/>
            </a:lvl3pPr>
            <a:lvl4pPr marL="5172852" indent="0">
              <a:buNone/>
              <a:defRPr sz="6000" b="1"/>
            </a:lvl4pPr>
            <a:lvl5pPr marL="6897136" indent="0">
              <a:buNone/>
              <a:defRPr sz="6000" b="1"/>
            </a:lvl5pPr>
            <a:lvl6pPr marL="8621420" indent="0">
              <a:buNone/>
              <a:defRPr sz="6000" b="1"/>
            </a:lvl6pPr>
            <a:lvl7pPr marL="10345704" indent="0">
              <a:buNone/>
              <a:defRPr sz="6000" b="1"/>
            </a:lvl7pPr>
            <a:lvl8pPr marL="12069989" indent="0">
              <a:buNone/>
              <a:defRPr sz="6000" b="1"/>
            </a:lvl8pPr>
            <a:lvl9pPr marL="13794273" indent="0">
              <a:buNone/>
              <a:defRPr sz="6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8699500"/>
            <a:ext cx="14550390" cy="15805152"/>
          </a:xfrm>
        </p:spPr>
        <p:txBody>
          <a:bodyPr/>
          <a:lstStyle>
            <a:lvl1pPr>
              <a:defRPr sz="9100"/>
            </a:lvl1pPr>
            <a:lvl2pPr>
              <a:defRPr sz="7500"/>
            </a:lvl2pPr>
            <a:lvl3pPr>
              <a:defRPr sz="6800"/>
            </a:lvl3pPr>
            <a:lvl4pPr>
              <a:defRPr sz="6000"/>
            </a:lvl4pPr>
            <a:lvl5pPr>
              <a:defRPr sz="6000"/>
            </a:lvl5pPr>
            <a:lvl6pPr>
              <a:defRPr sz="6000"/>
            </a:lvl6pPr>
            <a:lvl7pPr>
              <a:defRPr sz="6000"/>
            </a:lvl7pPr>
            <a:lvl8pPr>
              <a:defRPr sz="6000"/>
            </a:lvl8pPr>
            <a:lvl9pPr>
              <a:defRPr sz="6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51377B-DAD3-E741-8979-31412C82DB76}" type="datetimeFigureOut">
              <a:rPr lang="en-US"/>
              <a:pPr>
                <a:defRPr/>
              </a:pPr>
              <a:t>12/12/13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D8E8E-2895-7344-A2D1-30E66D827D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412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219B6-EFB6-0A4E-9DE4-5F3F4740F771}" type="datetimeFigureOut">
              <a:rPr lang="en-US"/>
              <a:pPr>
                <a:defRPr/>
              </a:pPr>
              <a:t>12/12/13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FD7567-5D8B-C148-B897-7298DE8A11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81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13C1F-91A4-5A45-A0BA-9ABAE1A61A96}" type="datetimeFigureOut">
              <a:rPr lang="en-US"/>
              <a:pPr>
                <a:defRPr/>
              </a:pPr>
              <a:t>12/12/13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430859-6AEF-F642-9D04-B2AFA31584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313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1092200"/>
            <a:ext cx="10829927" cy="4648200"/>
          </a:xfrm>
        </p:spPr>
        <p:txBody>
          <a:bodyPr anchor="b"/>
          <a:lstStyle>
            <a:lvl1pPr algn="l">
              <a:defRPr sz="7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1092202"/>
            <a:ext cx="18402300" cy="23412452"/>
          </a:xfrm>
        </p:spPr>
        <p:txBody>
          <a:bodyPr/>
          <a:lstStyle>
            <a:lvl1pPr>
              <a:defRPr sz="12100"/>
            </a:lvl1pPr>
            <a:lvl2pPr>
              <a:defRPr sz="10600"/>
            </a:lvl2pPr>
            <a:lvl3pPr>
              <a:defRPr sz="9100"/>
            </a:lvl3pPr>
            <a:lvl4pPr>
              <a:defRPr sz="7500"/>
            </a:lvl4pPr>
            <a:lvl5pPr>
              <a:defRPr sz="7500"/>
            </a:lvl5pPr>
            <a:lvl6pPr>
              <a:defRPr sz="7500"/>
            </a:lvl6pPr>
            <a:lvl7pPr>
              <a:defRPr sz="7500"/>
            </a:lvl7pPr>
            <a:lvl8pPr>
              <a:defRPr sz="7500"/>
            </a:lvl8pPr>
            <a:lvl9pPr>
              <a:defRPr sz="7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5740402"/>
            <a:ext cx="10829927" cy="18764252"/>
          </a:xfrm>
        </p:spPr>
        <p:txBody>
          <a:bodyPr/>
          <a:lstStyle>
            <a:lvl1pPr marL="0" indent="0">
              <a:buNone/>
              <a:defRPr sz="5300"/>
            </a:lvl1pPr>
            <a:lvl2pPr marL="1724284" indent="0">
              <a:buNone/>
              <a:defRPr sz="4500"/>
            </a:lvl2pPr>
            <a:lvl3pPr marL="3448568" indent="0">
              <a:buNone/>
              <a:defRPr sz="3800"/>
            </a:lvl3pPr>
            <a:lvl4pPr marL="5172852" indent="0">
              <a:buNone/>
              <a:defRPr sz="3400"/>
            </a:lvl4pPr>
            <a:lvl5pPr marL="6897136" indent="0">
              <a:buNone/>
              <a:defRPr sz="3400"/>
            </a:lvl5pPr>
            <a:lvl6pPr marL="8621420" indent="0">
              <a:buNone/>
              <a:defRPr sz="3400"/>
            </a:lvl6pPr>
            <a:lvl7pPr marL="10345704" indent="0">
              <a:buNone/>
              <a:defRPr sz="3400"/>
            </a:lvl7pPr>
            <a:lvl8pPr marL="12069989" indent="0">
              <a:buNone/>
              <a:defRPr sz="3400"/>
            </a:lvl8pPr>
            <a:lvl9pPr marL="13794273" indent="0">
              <a:buNone/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56A67B-E2AE-3F4B-8295-882EB4611181}" type="datetimeFigureOut">
              <a:rPr lang="en-US"/>
              <a:pPr>
                <a:defRPr/>
              </a:pPr>
              <a:t>12/12/13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FF9F2-49B7-D543-BAEE-6EC088BC10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406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9202400"/>
            <a:ext cx="19751040" cy="2266952"/>
          </a:xfrm>
        </p:spPr>
        <p:txBody>
          <a:bodyPr anchor="b"/>
          <a:lstStyle>
            <a:lvl1pPr algn="l">
              <a:defRPr sz="7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2451100"/>
            <a:ext cx="19751040" cy="16459200"/>
          </a:xfrm>
        </p:spPr>
        <p:txBody>
          <a:bodyPr rtlCol="0">
            <a:normAutofit/>
          </a:bodyPr>
          <a:lstStyle>
            <a:lvl1pPr marL="0" indent="0">
              <a:buNone/>
              <a:defRPr sz="12100"/>
            </a:lvl1pPr>
            <a:lvl2pPr marL="1724284" indent="0">
              <a:buNone/>
              <a:defRPr sz="10600"/>
            </a:lvl2pPr>
            <a:lvl3pPr marL="3448568" indent="0">
              <a:buNone/>
              <a:defRPr sz="9100"/>
            </a:lvl3pPr>
            <a:lvl4pPr marL="5172852" indent="0">
              <a:buNone/>
              <a:defRPr sz="7500"/>
            </a:lvl4pPr>
            <a:lvl5pPr marL="6897136" indent="0">
              <a:buNone/>
              <a:defRPr sz="7500"/>
            </a:lvl5pPr>
            <a:lvl6pPr marL="8621420" indent="0">
              <a:buNone/>
              <a:defRPr sz="7500"/>
            </a:lvl6pPr>
            <a:lvl7pPr marL="10345704" indent="0">
              <a:buNone/>
              <a:defRPr sz="7500"/>
            </a:lvl7pPr>
            <a:lvl8pPr marL="12069989" indent="0">
              <a:buNone/>
              <a:defRPr sz="7500"/>
            </a:lvl8pPr>
            <a:lvl9pPr marL="13794273" indent="0">
              <a:buNone/>
              <a:defRPr sz="7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21469352"/>
            <a:ext cx="19751040" cy="3219448"/>
          </a:xfrm>
        </p:spPr>
        <p:txBody>
          <a:bodyPr/>
          <a:lstStyle>
            <a:lvl1pPr marL="0" indent="0">
              <a:buNone/>
              <a:defRPr sz="5300"/>
            </a:lvl1pPr>
            <a:lvl2pPr marL="1724284" indent="0">
              <a:buNone/>
              <a:defRPr sz="4500"/>
            </a:lvl2pPr>
            <a:lvl3pPr marL="3448568" indent="0">
              <a:buNone/>
              <a:defRPr sz="3800"/>
            </a:lvl3pPr>
            <a:lvl4pPr marL="5172852" indent="0">
              <a:buNone/>
              <a:defRPr sz="3400"/>
            </a:lvl4pPr>
            <a:lvl5pPr marL="6897136" indent="0">
              <a:buNone/>
              <a:defRPr sz="3400"/>
            </a:lvl5pPr>
            <a:lvl6pPr marL="8621420" indent="0">
              <a:buNone/>
              <a:defRPr sz="3400"/>
            </a:lvl6pPr>
            <a:lvl7pPr marL="10345704" indent="0">
              <a:buNone/>
              <a:defRPr sz="3400"/>
            </a:lvl7pPr>
            <a:lvl8pPr marL="12069989" indent="0">
              <a:buNone/>
              <a:defRPr sz="3400"/>
            </a:lvl8pPr>
            <a:lvl9pPr marL="13794273" indent="0">
              <a:buNone/>
              <a:defRPr sz="3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C187E-41D5-5B4C-87F7-8DD5662DF3F5}" type="datetimeFigureOut">
              <a:rPr lang="en-US"/>
              <a:pPr>
                <a:defRPr/>
              </a:pPr>
              <a:t>12/12/13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BFA20D-B260-7D4F-B0D2-25CFA51754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775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646238" y="1098550"/>
            <a:ext cx="29625925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344857" tIns="172428" rIns="344857" bIns="17242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646238" y="6400800"/>
            <a:ext cx="29625925" cy="1810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344857" tIns="172428" rIns="344857" bIns="1724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6238" y="25425400"/>
            <a:ext cx="7680325" cy="1460500"/>
          </a:xfrm>
          <a:prstGeom prst="rect">
            <a:avLst/>
          </a:prstGeom>
        </p:spPr>
        <p:txBody>
          <a:bodyPr vert="horz" wrap="square" lIns="344857" tIns="172428" rIns="344857" bIns="172428" numCol="1" anchor="ctr" anchorCtr="0" compatLnSpc="1">
            <a:prstTxWarp prst="textNoShape">
              <a:avLst/>
            </a:prstTxWarp>
          </a:bodyPr>
          <a:lstStyle>
            <a:lvl1pPr>
              <a:defRPr sz="4500">
                <a:solidFill>
                  <a:srgbClr val="898989"/>
                </a:solidFill>
                <a:latin typeface="Calibri" charset="0"/>
                <a:cs typeface="+mn-cs"/>
              </a:defRPr>
            </a:lvl1pPr>
          </a:lstStyle>
          <a:p>
            <a:pPr>
              <a:defRPr/>
            </a:pPr>
            <a:fld id="{62C828CF-A701-984A-9D00-89529D48015C}" type="datetimeFigureOut">
              <a:rPr lang="en-US"/>
              <a:pPr>
                <a:defRPr/>
              </a:pPr>
              <a:t>12/12/13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438" y="25425400"/>
            <a:ext cx="10423525" cy="1460500"/>
          </a:xfrm>
          <a:prstGeom prst="rect">
            <a:avLst/>
          </a:prstGeom>
        </p:spPr>
        <p:txBody>
          <a:bodyPr vert="horz" lIns="344857" tIns="172428" rIns="344857" bIns="172428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45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838" y="25425400"/>
            <a:ext cx="7680325" cy="1460500"/>
          </a:xfrm>
          <a:prstGeom prst="rect">
            <a:avLst/>
          </a:prstGeom>
        </p:spPr>
        <p:txBody>
          <a:bodyPr vert="horz" wrap="square" lIns="344857" tIns="172428" rIns="344857" bIns="172428" numCol="1" anchor="ctr" anchorCtr="0" compatLnSpc="1">
            <a:prstTxWarp prst="textNoShape">
              <a:avLst/>
            </a:prstTxWarp>
          </a:bodyPr>
          <a:lstStyle>
            <a:lvl1pPr algn="r">
              <a:defRPr sz="4500">
                <a:solidFill>
                  <a:srgbClr val="898989"/>
                </a:solidFill>
                <a:latin typeface="Calibri" charset="0"/>
                <a:cs typeface="+mn-cs"/>
              </a:defRPr>
            </a:lvl1pPr>
          </a:lstStyle>
          <a:p>
            <a:pPr>
              <a:defRPr/>
            </a:pPr>
            <a:fld id="{3325693C-184E-DC46-8BE0-C01E3408D9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166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166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166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166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16600">
          <a:solidFill>
            <a:schemeClr val="tx1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1724284" algn="ctr" rtl="0" fontAlgn="base">
        <a:spcBef>
          <a:spcPct val="0"/>
        </a:spcBef>
        <a:spcAft>
          <a:spcPct val="0"/>
        </a:spcAft>
        <a:defRPr sz="16600">
          <a:solidFill>
            <a:schemeClr val="tx1"/>
          </a:solidFill>
          <a:latin typeface="Calibri" pitchFamily="34" charset="0"/>
        </a:defRPr>
      </a:lvl6pPr>
      <a:lvl7pPr marL="3448568" algn="ctr" rtl="0" fontAlgn="base">
        <a:spcBef>
          <a:spcPct val="0"/>
        </a:spcBef>
        <a:spcAft>
          <a:spcPct val="0"/>
        </a:spcAft>
        <a:defRPr sz="16600">
          <a:solidFill>
            <a:schemeClr val="tx1"/>
          </a:solidFill>
          <a:latin typeface="Calibri" pitchFamily="34" charset="0"/>
        </a:defRPr>
      </a:lvl7pPr>
      <a:lvl8pPr marL="5172852" algn="ctr" rtl="0" fontAlgn="base">
        <a:spcBef>
          <a:spcPct val="0"/>
        </a:spcBef>
        <a:spcAft>
          <a:spcPct val="0"/>
        </a:spcAft>
        <a:defRPr sz="16600">
          <a:solidFill>
            <a:schemeClr val="tx1"/>
          </a:solidFill>
          <a:latin typeface="Calibri" pitchFamily="34" charset="0"/>
        </a:defRPr>
      </a:lvl8pPr>
      <a:lvl9pPr marL="6897136" algn="ctr" rtl="0" fontAlgn="base">
        <a:spcBef>
          <a:spcPct val="0"/>
        </a:spcBef>
        <a:spcAft>
          <a:spcPct val="0"/>
        </a:spcAft>
        <a:defRPr sz="16600">
          <a:solidFill>
            <a:schemeClr val="tx1"/>
          </a:solidFill>
          <a:latin typeface="Calibri" pitchFamily="34" charset="0"/>
        </a:defRPr>
      </a:lvl9pPr>
    </p:titleStyle>
    <p:bodyStyle>
      <a:lvl1pPr marL="1292225" indent="-12922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21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2801938" indent="-10763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06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4310063" indent="-862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91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6034088" indent="-862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75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7758113" indent="-8620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75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9483562" indent="-862142" algn="l" defTabSz="3448568" rtl="0" eaLnBrk="1" latinLnBrk="0" hangingPunct="1">
        <a:spcBef>
          <a:spcPct val="20000"/>
        </a:spcBef>
        <a:buFont typeface="Arial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6pPr>
      <a:lvl7pPr marL="11207847" indent="-862142" algn="l" defTabSz="3448568" rtl="0" eaLnBrk="1" latinLnBrk="0" hangingPunct="1">
        <a:spcBef>
          <a:spcPct val="20000"/>
        </a:spcBef>
        <a:buFont typeface="Arial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7pPr>
      <a:lvl8pPr marL="12932131" indent="-862142" algn="l" defTabSz="3448568" rtl="0" eaLnBrk="1" latinLnBrk="0" hangingPunct="1">
        <a:spcBef>
          <a:spcPct val="20000"/>
        </a:spcBef>
        <a:buFont typeface="Arial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8pPr>
      <a:lvl9pPr marL="14656415" indent="-862142" algn="l" defTabSz="3448568" rtl="0" eaLnBrk="1" latinLnBrk="0" hangingPunct="1">
        <a:spcBef>
          <a:spcPct val="20000"/>
        </a:spcBef>
        <a:buFont typeface="Arial" pitchFamily="34" charset="0"/>
        <a:buChar char="•"/>
        <a:defRPr sz="7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48568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1pPr>
      <a:lvl2pPr marL="1724284" algn="l" defTabSz="3448568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2pPr>
      <a:lvl3pPr marL="3448568" algn="l" defTabSz="3448568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3pPr>
      <a:lvl4pPr marL="5172852" algn="l" defTabSz="3448568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4pPr>
      <a:lvl5pPr marL="6897136" algn="l" defTabSz="3448568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420" algn="l" defTabSz="3448568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6pPr>
      <a:lvl7pPr marL="10345704" algn="l" defTabSz="3448568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7pPr>
      <a:lvl8pPr marL="12069989" algn="l" defTabSz="3448568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8pPr>
      <a:lvl9pPr marL="13794273" algn="l" defTabSz="3448568" rtl="0" eaLnBrk="1" latinLnBrk="0" hangingPunct="1">
        <a:defRPr sz="6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9.emf"/><Relationship Id="rId12" Type="http://schemas.openxmlformats.org/officeDocument/2006/relationships/image" Target="../media/image10.emf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emf"/><Relationship Id="rId4" Type="http://schemas.openxmlformats.org/officeDocument/2006/relationships/image" Target="../media/image2.emf"/><Relationship Id="rId5" Type="http://schemas.openxmlformats.org/officeDocument/2006/relationships/image" Target="../media/image3.jpeg"/><Relationship Id="rId6" Type="http://schemas.openxmlformats.org/officeDocument/2006/relationships/image" Target="../media/image4.png"/><Relationship Id="rId7" Type="http://schemas.openxmlformats.org/officeDocument/2006/relationships/image" Target="../media/image5.emf"/><Relationship Id="rId8" Type="http://schemas.openxmlformats.org/officeDocument/2006/relationships/image" Target="../media/image6.emf"/><Relationship Id="rId9" Type="http://schemas.openxmlformats.org/officeDocument/2006/relationships/image" Target="../media/image7.emf"/><Relationship Id="rId10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asy_unsat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13830" y="4023360"/>
            <a:ext cx="5218770" cy="3169364"/>
          </a:xfrm>
          <a:prstGeom prst="rect">
            <a:avLst/>
          </a:prstGeom>
        </p:spPr>
      </p:pic>
      <p:pic>
        <p:nvPicPr>
          <p:cNvPr id="2" name="Picture 1" descr="easy_sat.eps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21800" y="4038600"/>
            <a:ext cx="5357707" cy="3200400"/>
          </a:xfrm>
          <a:prstGeom prst="rect">
            <a:avLst/>
          </a:prstGeom>
        </p:spPr>
      </p:pic>
      <p:sp>
        <p:nvSpPr>
          <p:cNvPr id="14350" name="Rectangle 3"/>
          <p:cNvSpPr txBox="1">
            <a:spLocks noChangeArrowheads="1"/>
          </p:cNvSpPr>
          <p:nvPr/>
        </p:nvSpPr>
        <p:spPr bwMode="auto">
          <a:xfrm>
            <a:off x="22098000" y="3733800"/>
            <a:ext cx="9829800" cy="13182600"/>
          </a:xfrm>
          <a:prstGeom prst="rect">
            <a:avLst/>
          </a:prstGeom>
          <a:noFill/>
          <a:ln w="9525">
            <a:solidFill>
              <a:srgbClr val="FF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44857" tIns="172428" rIns="344857" bIns="172428"/>
          <a:lstStyle>
            <a:lvl1pPr marL="646113" indent="-6461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1525588" indent="-6461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508125" indent="-6461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indent="0" eaLnBrk="1" hangingPunct="1">
              <a:spcBef>
                <a:spcPct val="20000"/>
              </a:spcBef>
              <a:defRPr/>
            </a:pPr>
            <a:endParaRPr lang="en-US" sz="3600" dirty="0" smtClean="0">
              <a:latin typeface="Calibri" charset="0"/>
            </a:endParaRPr>
          </a:p>
          <a:p>
            <a:pPr marL="0" indent="0" eaLnBrk="1" hangingPunct="1">
              <a:spcBef>
                <a:spcPct val="20000"/>
              </a:spcBef>
              <a:defRPr/>
            </a:pPr>
            <a:endParaRPr lang="en-US" sz="3600" dirty="0" smtClean="0">
              <a:latin typeface="Calibri" charset="0"/>
            </a:endParaRPr>
          </a:p>
          <a:p>
            <a:pPr marL="879475" lvl="1" indent="0" eaLnBrk="1" hangingPunct="1">
              <a:spcBef>
                <a:spcPct val="20000"/>
              </a:spcBef>
              <a:defRPr/>
            </a:pPr>
            <a:endParaRPr lang="en-US" sz="3600" dirty="0" smtClean="0">
              <a:latin typeface="Calibri" charset="0"/>
            </a:endParaRPr>
          </a:p>
          <a:p>
            <a:pPr marL="879475" lvl="1" indent="0" eaLnBrk="1" hangingPunct="1">
              <a:spcBef>
                <a:spcPct val="20000"/>
              </a:spcBef>
              <a:defRPr/>
            </a:pPr>
            <a:endParaRPr lang="en-US" sz="3600" dirty="0" smtClean="0">
              <a:latin typeface="Calibri" charset="0"/>
            </a:endParaRPr>
          </a:p>
          <a:p>
            <a:pPr marL="879475" lvl="1" indent="0" eaLnBrk="1" hangingPunct="1">
              <a:spcBef>
                <a:spcPct val="20000"/>
              </a:spcBef>
              <a:defRPr/>
            </a:pPr>
            <a:endParaRPr lang="en-US" sz="3600" dirty="0" smtClean="0">
              <a:latin typeface="Calibri" charset="0"/>
            </a:endParaRPr>
          </a:p>
          <a:p>
            <a:pPr marL="879475" lvl="1" indent="0" eaLnBrk="1" hangingPunct="1">
              <a:spcBef>
                <a:spcPct val="20000"/>
              </a:spcBef>
              <a:defRPr/>
            </a:pPr>
            <a:endParaRPr lang="en-US" sz="3600" dirty="0" smtClean="0">
              <a:latin typeface="Calibri" charset="0"/>
            </a:endParaRPr>
          </a:p>
          <a:p>
            <a:pPr marL="879475" lvl="1" indent="0" eaLnBrk="1" hangingPunct="1">
              <a:spcBef>
                <a:spcPct val="20000"/>
              </a:spcBef>
              <a:defRPr/>
            </a:pPr>
            <a:endParaRPr lang="en-US" sz="3600" dirty="0" smtClean="0">
              <a:latin typeface="Calibri" charset="0"/>
            </a:endParaRPr>
          </a:p>
          <a:p>
            <a:pPr marL="879475" lvl="1" indent="0" eaLnBrk="1" hangingPunct="1">
              <a:spcBef>
                <a:spcPct val="20000"/>
              </a:spcBef>
              <a:defRPr/>
            </a:pPr>
            <a:endParaRPr lang="en-US" sz="3600" dirty="0" smtClean="0">
              <a:latin typeface="Calibri" charset="0"/>
            </a:endParaRPr>
          </a:p>
          <a:p>
            <a:pPr marL="879475" lvl="1" indent="0" eaLnBrk="1" hangingPunct="1">
              <a:spcBef>
                <a:spcPct val="20000"/>
              </a:spcBef>
              <a:defRPr/>
            </a:pPr>
            <a:endParaRPr lang="en-US" sz="3600" dirty="0" smtClean="0">
              <a:latin typeface="Calibri" charset="0"/>
            </a:endParaRPr>
          </a:p>
          <a:p>
            <a:pPr marL="879475" lvl="1" indent="0" eaLnBrk="1" hangingPunct="1">
              <a:spcBef>
                <a:spcPct val="20000"/>
              </a:spcBef>
              <a:defRPr/>
            </a:pPr>
            <a:endParaRPr lang="en-US" sz="3600" dirty="0" smtClean="0">
              <a:latin typeface="Calibri" charset="0"/>
            </a:endParaRPr>
          </a:p>
          <a:p>
            <a:pPr marL="879475" lvl="1" indent="0" eaLnBrk="1" hangingPunct="1">
              <a:spcBef>
                <a:spcPct val="20000"/>
              </a:spcBef>
              <a:defRPr/>
            </a:pPr>
            <a:endParaRPr lang="en-US" sz="3600" dirty="0" smtClean="0">
              <a:latin typeface="Calibri" charset="0"/>
            </a:endParaRPr>
          </a:p>
          <a:p>
            <a:pPr marL="879475" lvl="1" indent="0" eaLnBrk="1" hangingPunct="1">
              <a:spcBef>
                <a:spcPct val="20000"/>
              </a:spcBef>
              <a:defRPr/>
            </a:pPr>
            <a:endParaRPr lang="en-US" sz="3600" dirty="0" smtClean="0">
              <a:latin typeface="Calibri" charset="0"/>
            </a:endParaRPr>
          </a:p>
          <a:p>
            <a:pPr marL="879475" lvl="1" indent="0" eaLnBrk="1" hangingPunct="1">
              <a:spcBef>
                <a:spcPct val="20000"/>
              </a:spcBef>
              <a:defRPr/>
            </a:pPr>
            <a:endParaRPr lang="en-US" sz="3600" dirty="0" smtClean="0">
              <a:latin typeface="Calibri" charset="0"/>
            </a:endParaRPr>
          </a:p>
          <a:p>
            <a:pPr marL="879475" lvl="1" indent="0" eaLnBrk="1" hangingPunct="1">
              <a:spcBef>
                <a:spcPct val="20000"/>
              </a:spcBef>
              <a:defRPr/>
            </a:pPr>
            <a:endParaRPr lang="en-US" sz="3600" dirty="0" smtClean="0">
              <a:latin typeface="Calibri" charset="0"/>
            </a:endParaRPr>
          </a:p>
          <a:p>
            <a:pPr marL="879475" lvl="1" indent="0" eaLnBrk="1" hangingPunct="1">
              <a:spcBef>
                <a:spcPct val="20000"/>
              </a:spcBef>
              <a:defRPr/>
            </a:pPr>
            <a:endParaRPr lang="en-US" sz="3600" dirty="0" smtClean="0">
              <a:latin typeface="Calibri" charset="0"/>
            </a:endParaRPr>
          </a:p>
          <a:p>
            <a:pPr marL="879475" lvl="1" indent="0" eaLnBrk="1" hangingPunct="1">
              <a:spcBef>
                <a:spcPct val="20000"/>
              </a:spcBef>
              <a:defRPr/>
            </a:pPr>
            <a:endParaRPr lang="en-US" sz="3600" dirty="0" smtClean="0">
              <a:latin typeface="Calibri" charset="0"/>
            </a:endParaRPr>
          </a:p>
          <a:p>
            <a:pPr marL="571500" indent="-571500" eaLnBrk="1" hangingPunct="1">
              <a:spcBef>
                <a:spcPct val="20000"/>
              </a:spcBef>
              <a:buFont typeface="Arial"/>
              <a:buChar char="•"/>
              <a:defRPr/>
            </a:pPr>
            <a:r>
              <a:rPr lang="en-US" sz="3600" dirty="0" smtClean="0">
                <a:latin typeface="Calibri" charset="0"/>
              </a:rPr>
              <a:t>MPI ManySAT2.0 can solve this SAT instance deterministically whereas ManySAT2.0 never finishes for deterministic and rarely finishes for non-deterministic</a:t>
            </a:r>
          </a:p>
        </p:txBody>
      </p: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11353800" y="3733800"/>
            <a:ext cx="9829800" cy="12115800"/>
          </a:xfrm>
          <a:prstGeom prst="rect">
            <a:avLst/>
          </a:prstGeom>
          <a:noFill/>
          <a:ln w="9525">
            <a:solidFill>
              <a:srgbClr val="FF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44857" tIns="172428" rIns="344857" bIns="172428"/>
          <a:lstStyle/>
          <a:p>
            <a:pPr marL="646113" indent="-64611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600" b="1" dirty="0" err="1">
                <a:solidFill>
                  <a:srgbClr val="000000"/>
                </a:solidFill>
                <a:latin typeface="Calibri" charset="0"/>
              </a:rPr>
              <a:t>Plingeling</a:t>
            </a:r>
            <a:r>
              <a:rPr lang="en-US" sz="3600" dirty="0">
                <a:solidFill>
                  <a:srgbClr val="000000"/>
                </a:solidFill>
                <a:latin typeface="Calibri" charset="0"/>
              </a:rPr>
              <a:t>: A shared memory parallel SAT solver that uses </a:t>
            </a:r>
            <a:r>
              <a:rPr lang="en-US" sz="3600" dirty="0" err="1">
                <a:solidFill>
                  <a:srgbClr val="000000"/>
                </a:solidFill>
                <a:latin typeface="Calibri" charset="0"/>
              </a:rPr>
              <a:t>Pthreads</a:t>
            </a:r>
            <a:r>
              <a:rPr lang="en-US" sz="3600" dirty="0">
                <a:solidFill>
                  <a:srgbClr val="000000"/>
                </a:solidFill>
                <a:latin typeface="Calibri" charset="0"/>
              </a:rPr>
              <a:t> as the threading model</a:t>
            </a:r>
          </a:p>
          <a:p>
            <a:pPr marL="646113" indent="-64611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600" b="1" dirty="0">
                <a:solidFill>
                  <a:srgbClr val="000000"/>
                </a:solidFill>
                <a:latin typeface="Calibri" charset="0"/>
              </a:rPr>
              <a:t>ManySAT2.0</a:t>
            </a:r>
            <a:r>
              <a:rPr lang="en-US" sz="3600" dirty="0">
                <a:solidFill>
                  <a:srgbClr val="000000"/>
                </a:solidFill>
                <a:latin typeface="Calibri" charset="0"/>
              </a:rPr>
              <a:t>: A shared memory parallel SAT solver that uses </a:t>
            </a:r>
            <a:r>
              <a:rPr lang="en-US" sz="3600" dirty="0" err="1">
                <a:solidFill>
                  <a:srgbClr val="000000"/>
                </a:solidFill>
                <a:latin typeface="Calibri" charset="0"/>
              </a:rPr>
              <a:t>OpenMP</a:t>
            </a:r>
            <a:r>
              <a:rPr lang="en-US" sz="3600" dirty="0">
                <a:solidFill>
                  <a:srgbClr val="000000"/>
                </a:solidFill>
                <a:latin typeface="Calibri" charset="0"/>
              </a:rPr>
              <a:t> as the threading model</a:t>
            </a:r>
          </a:p>
          <a:p>
            <a:pPr marL="646113" indent="-646113">
              <a:spcBef>
                <a:spcPct val="20000"/>
              </a:spcBef>
              <a:buFont typeface="Arial" charset="0"/>
              <a:buChar char="•"/>
              <a:defRPr/>
            </a:pPr>
            <a:endParaRPr lang="en-US" sz="3600" b="1" dirty="0">
              <a:solidFill>
                <a:srgbClr val="000000"/>
              </a:solidFill>
              <a:latin typeface="Calibri" charset="0"/>
            </a:endParaRPr>
          </a:p>
          <a:p>
            <a:pPr marL="646113" indent="-646113">
              <a:spcBef>
                <a:spcPct val="20000"/>
              </a:spcBef>
              <a:buFont typeface="Arial" charset="0"/>
              <a:buChar char="•"/>
              <a:defRPr/>
            </a:pPr>
            <a:endParaRPr lang="en-US" sz="3600" b="1" dirty="0">
              <a:solidFill>
                <a:srgbClr val="000000"/>
              </a:solidFill>
              <a:latin typeface="Calibri" charset="0"/>
            </a:endParaRPr>
          </a:p>
          <a:p>
            <a:pPr marL="646113" indent="-646113">
              <a:spcBef>
                <a:spcPct val="20000"/>
              </a:spcBef>
              <a:buFont typeface="Arial" charset="0"/>
              <a:buChar char="•"/>
              <a:defRPr/>
            </a:pPr>
            <a:endParaRPr lang="en-US" sz="3600" b="1" dirty="0">
              <a:solidFill>
                <a:srgbClr val="000000"/>
              </a:solidFill>
              <a:latin typeface="Calibri" charset="0"/>
            </a:endParaRPr>
          </a:p>
          <a:p>
            <a:pPr marL="646113" indent="-646113">
              <a:spcBef>
                <a:spcPct val="20000"/>
              </a:spcBef>
              <a:buFont typeface="Arial" charset="0"/>
              <a:buChar char="•"/>
              <a:defRPr/>
            </a:pPr>
            <a:endParaRPr lang="en-US" sz="3600" b="1" dirty="0">
              <a:solidFill>
                <a:srgbClr val="000000"/>
              </a:solidFill>
              <a:latin typeface="Calibri" charset="0"/>
            </a:endParaRPr>
          </a:p>
          <a:p>
            <a:pPr>
              <a:spcBef>
                <a:spcPct val="20000"/>
              </a:spcBef>
              <a:defRPr/>
            </a:pPr>
            <a:endParaRPr lang="en-US" sz="3600" b="1" dirty="0">
              <a:solidFill>
                <a:srgbClr val="000000"/>
              </a:solidFill>
              <a:latin typeface="Calibri" charset="0"/>
            </a:endParaRPr>
          </a:p>
          <a:p>
            <a:pPr marL="646113" indent="-64611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600" dirty="0" err="1">
                <a:solidFill>
                  <a:srgbClr val="000000"/>
                </a:solidFill>
                <a:latin typeface="Calibri" charset="0"/>
              </a:rPr>
              <a:t>Plingeling</a:t>
            </a:r>
            <a:r>
              <a:rPr lang="en-US" sz="3600" dirty="0">
                <a:solidFill>
                  <a:srgbClr val="000000"/>
                </a:solidFill>
                <a:latin typeface="Calibri" charset="0"/>
              </a:rPr>
              <a:t> exhibits </a:t>
            </a:r>
            <a:r>
              <a:rPr lang="en-US" sz="3600" b="1" dirty="0">
                <a:solidFill>
                  <a:srgbClr val="000000"/>
                </a:solidFill>
                <a:latin typeface="Calibri" charset="0"/>
              </a:rPr>
              <a:t>poor scaling</a:t>
            </a:r>
            <a:r>
              <a:rPr lang="en-US" sz="3600" dirty="0">
                <a:solidFill>
                  <a:srgbClr val="000000"/>
                </a:solidFill>
                <a:latin typeface="Calibri" charset="0"/>
              </a:rPr>
              <a:t> when compared to Manysat2.0. We use this as motivation for using Manysat2.0 as our base solver for our MPI version</a:t>
            </a:r>
          </a:p>
          <a:p>
            <a:pPr marL="646113" indent="-64611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600" dirty="0">
                <a:solidFill>
                  <a:srgbClr val="000000"/>
                </a:solidFill>
                <a:latin typeface="Calibri" charset="0"/>
              </a:rPr>
              <a:t>Neither solver can efficiently scale to 24 threads on a single node. Therefore, an efficient parallelization strategy is necessary to scale beyond a single node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-304800"/>
            <a:ext cx="32918400" cy="2438400"/>
          </a:xfrm>
        </p:spPr>
        <p:txBody>
          <a:bodyPr/>
          <a:lstStyle/>
          <a:p>
            <a:pPr eaLnBrk="1" hangingPunct="1"/>
            <a:r>
              <a:rPr lang="en-US" sz="9100" b="1">
                <a:solidFill>
                  <a:srgbClr val="00B050"/>
                </a:solidFill>
                <a:latin typeface="Calibri" charset="0"/>
              </a:rPr>
              <a:t>Massive Parallelization of SAT Solvers</a:t>
            </a:r>
          </a:p>
        </p:txBody>
      </p:sp>
      <p:sp>
        <p:nvSpPr>
          <p:cNvPr id="14339" name="Rectangle 9"/>
          <p:cNvSpPr>
            <a:spLocks noChangeArrowheads="1"/>
          </p:cNvSpPr>
          <p:nvPr/>
        </p:nvSpPr>
        <p:spPr bwMode="auto">
          <a:xfrm>
            <a:off x="1096963" y="3733800"/>
            <a:ext cx="9875837" cy="6629400"/>
          </a:xfrm>
          <a:prstGeom prst="rect">
            <a:avLst/>
          </a:prstGeom>
          <a:noFill/>
          <a:ln w="9525">
            <a:solidFill>
              <a:srgbClr val="FF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44857" tIns="172428" rIns="344857" bIns="172428"/>
          <a:lstStyle/>
          <a:p>
            <a:pPr marL="646113" indent="-646113">
              <a:spcBef>
                <a:spcPct val="20000"/>
              </a:spcBef>
              <a:buFont typeface="Arial" charset="0"/>
              <a:buChar char="•"/>
            </a:pPr>
            <a:r>
              <a:rPr lang="en-US" sz="3600">
                <a:latin typeface="Calibri" charset="0"/>
              </a:rPr>
              <a:t>Boolean Satisfiability forms the basis of modern constraint solving</a:t>
            </a:r>
            <a:endParaRPr lang="en-US" sz="3600">
              <a:solidFill>
                <a:srgbClr val="000000"/>
              </a:solidFill>
              <a:latin typeface="Calibri" charset="0"/>
            </a:endParaRPr>
          </a:p>
          <a:p>
            <a:pPr marL="646113" indent="-646113">
              <a:spcBef>
                <a:spcPct val="20000"/>
              </a:spcBef>
              <a:buFont typeface="Arial" charset="0"/>
              <a:buChar char="•"/>
            </a:pPr>
            <a:r>
              <a:rPr lang="en-US" sz="3600">
                <a:solidFill>
                  <a:srgbClr val="000000"/>
                </a:solidFill>
                <a:latin typeface="Calibri" charset="0"/>
              </a:rPr>
              <a:t>SAT Solvers have had immense gains in efficiency during the last decade – yet many instances are still beyond the reach of modern solvers</a:t>
            </a:r>
          </a:p>
          <a:p>
            <a:pPr marL="646113" indent="-646113">
              <a:spcBef>
                <a:spcPct val="20000"/>
              </a:spcBef>
              <a:buFont typeface="Arial" charset="0"/>
              <a:buChar char="•"/>
            </a:pPr>
            <a:r>
              <a:rPr lang="en-US" sz="3600">
                <a:solidFill>
                  <a:srgbClr val="000000"/>
                </a:solidFill>
                <a:latin typeface="Calibri" charset="0"/>
              </a:rPr>
              <a:t>At the same time, multicore hardware is more easily accessible, even in standard PCs</a:t>
            </a:r>
          </a:p>
          <a:p>
            <a:pPr marL="646113" indent="-646113">
              <a:spcBef>
                <a:spcPct val="20000"/>
              </a:spcBef>
              <a:buFont typeface="Arial" charset="0"/>
              <a:buChar char="•"/>
            </a:pPr>
            <a:r>
              <a:rPr lang="en-US" sz="3600">
                <a:solidFill>
                  <a:srgbClr val="000000"/>
                </a:solidFill>
                <a:latin typeface="Calibri" charset="0"/>
              </a:rPr>
              <a:t>Parallel SAT Solvers present a potential for additional speedups and the ability to solve previously intractable instances</a:t>
            </a:r>
          </a:p>
          <a:p>
            <a:pPr marL="646113" indent="-646113">
              <a:spcBef>
                <a:spcPct val="20000"/>
              </a:spcBef>
              <a:buFont typeface="Arial" charset="0"/>
              <a:buChar char="•"/>
            </a:pPr>
            <a:endParaRPr lang="en-US" sz="36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4340" name="Rectangle 10"/>
          <p:cNvSpPr>
            <a:spLocks noChangeArrowheads="1"/>
          </p:cNvSpPr>
          <p:nvPr/>
        </p:nvSpPr>
        <p:spPr bwMode="auto">
          <a:xfrm>
            <a:off x="0" y="1676400"/>
            <a:ext cx="329184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44857" tIns="172428" rIns="344857" bIns="172428"/>
          <a:lstStyle/>
          <a:p>
            <a:pPr marL="1292225" indent="-1292225" algn="ctr">
              <a:lnSpc>
                <a:spcPct val="80000"/>
              </a:lnSpc>
              <a:spcBef>
                <a:spcPct val="20000"/>
              </a:spcBef>
            </a:pPr>
            <a:r>
              <a:rPr lang="en-US" sz="5300" b="1">
                <a:solidFill>
                  <a:schemeClr val="accent2"/>
                </a:solidFill>
                <a:latin typeface="Trebuchet MS" charset="0"/>
              </a:rPr>
              <a:t>Aditya Devarakonda, Nishant Totla (Advised by: James Demmel, Sanjit Seshia)</a:t>
            </a:r>
            <a:endParaRPr lang="en-US" sz="5300" b="1" baseline="30000">
              <a:solidFill>
                <a:schemeClr val="accent2"/>
              </a:solidFill>
              <a:latin typeface="Trebuchet MS" charset="0"/>
            </a:endParaRPr>
          </a:p>
        </p:txBody>
      </p:sp>
      <p:sp>
        <p:nvSpPr>
          <p:cNvPr id="14341" name="Text Box 12"/>
          <p:cNvSpPr txBox="1">
            <a:spLocks noChangeArrowheads="1"/>
          </p:cNvSpPr>
          <p:nvPr/>
        </p:nvSpPr>
        <p:spPr bwMode="auto">
          <a:xfrm>
            <a:off x="1096963" y="2743200"/>
            <a:ext cx="4021137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214" tIns="43107" rIns="86214" bIns="4310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6000" b="1">
                <a:solidFill>
                  <a:srgbClr val="FF6600"/>
                </a:solidFill>
                <a:latin typeface="Segoe" charset="0"/>
              </a:rPr>
              <a:t>Motivation</a:t>
            </a:r>
          </a:p>
        </p:txBody>
      </p:sp>
      <p:sp>
        <p:nvSpPr>
          <p:cNvPr id="14342" name="Text Box 13"/>
          <p:cNvSpPr txBox="1">
            <a:spLocks noChangeArrowheads="1"/>
          </p:cNvSpPr>
          <p:nvPr/>
        </p:nvSpPr>
        <p:spPr bwMode="auto">
          <a:xfrm>
            <a:off x="1066800" y="16668750"/>
            <a:ext cx="42799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214" tIns="43107" rIns="86214" bIns="4310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6000" b="1">
                <a:solidFill>
                  <a:srgbClr val="FF6600"/>
                </a:solidFill>
                <a:latin typeface="Segoe" charset="0"/>
              </a:rPr>
              <a:t>Challenges</a:t>
            </a:r>
          </a:p>
        </p:txBody>
      </p:sp>
      <p:sp>
        <p:nvSpPr>
          <p:cNvPr id="14343" name="Text Box 16"/>
          <p:cNvSpPr txBox="1">
            <a:spLocks noChangeArrowheads="1"/>
          </p:cNvSpPr>
          <p:nvPr/>
        </p:nvSpPr>
        <p:spPr bwMode="auto">
          <a:xfrm>
            <a:off x="7291388" y="16668750"/>
            <a:ext cx="7415212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214" tIns="43107" rIns="86214" bIns="4310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6000" b="1">
                <a:solidFill>
                  <a:srgbClr val="FF6600"/>
                </a:solidFill>
                <a:latin typeface="Segoe" charset="0"/>
              </a:rPr>
              <a:t>Experimental Setup</a:t>
            </a:r>
          </a:p>
        </p:txBody>
      </p:sp>
      <p:sp>
        <p:nvSpPr>
          <p:cNvPr id="14344" name="Rectangle 20"/>
          <p:cNvSpPr>
            <a:spLocks noChangeArrowheads="1"/>
          </p:cNvSpPr>
          <p:nvPr/>
        </p:nvSpPr>
        <p:spPr bwMode="auto">
          <a:xfrm>
            <a:off x="12893675" y="15609888"/>
            <a:ext cx="17303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214" tIns="43107" rIns="86214" bIns="43107" anchor="ctr">
            <a:spAutoFit/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14345" name="Rectangle 21"/>
          <p:cNvSpPr>
            <a:spLocks noChangeArrowheads="1"/>
          </p:cNvSpPr>
          <p:nvPr/>
        </p:nvSpPr>
        <p:spPr bwMode="auto">
          <a:xfrm>
            <a:off x="11795125" y="20486688"/>
            <a:ext cx="17462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214" tIns="43107" rIns="86214" bIns="43107" anchor="ctr">
            <a:spAutoFit/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14346" name="Rectangle 87"/>
          <p:cNvSpPr>
            <a:spLocks noChangeArrowheads="1"/>
          </p:cNvSpPr>
          <p:nvPr/>
        </p:nvSpPr>
        <p:spPr bwMode="auto">
          <a:xfrm>
            <a:off x="1096963" y="17678400"/>
            <a:ext cx="5837237" cy="8534400"/>
          </a:xfrm>
          <a:prstGeom prst="rect">
            <a:avLst/>
          </a:prstGeom>
          <a:noFill/>
          <a:ln w="9525">
            <a:solidFill>
              <a:srgbClr val="FF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44857" tIns="172428" rIns="344857" bIns="172428"/>
          <a:lstStyle/>
          <a:p>
            <a:pPr marL="646113" lvl="1" indent="-646113">
              <a:spcBef>
                <a:spcPct val="20000"/>
              </a:spcBef>
              <a:buFont typeface="Arial" charset="0"/>
              <a:buChar char="•"/>
            </a:pPr>
            <a:r>
              <a:rPr lang="en-US" sz="3600">
                <a:solidFill>
                  <a:srgbClr val="000000"/>
                </a:solidFill>
                <a:latin typeface="Calibri" charset="0"/>
                <a:sym typeface="Wingdings" charset="0"/>
              </a:rPr>
              <a:t>The memory footprint of parallel solvers is fairly large. One big challenge is parallelizing across nodes while keeping the memory usage under check</a:t>
            </a:r>
          </a:p>
          <a:p>
            <a:pPr marL="646113" lvl="1" indent="-646113">
              <a:spcBef>
                <a:spcPct val="20000"/>
              </a:spcBef>
              <a:buFont typeface="Arial" charset="0"/>
              <a:buChar char="•"/>
            </a:pPr>
            <a:r>
              <a:rPr lang="en-US" sz="3600">
                <a:solidFill>
                  <a:srgbClr val="000000"/>
                </a:solidFill>
                <a:latin typeface="Calibri" charset="0"/>
                <a:sym typeface="Wingdings" charset="0"/>
              </a:rPr>
              <a:t>A second challenge is to have an efficient search space division strategy to ensure fast exploration on sub-spaces</a:t>
            </a:r>
          </a:p>
        </p:txBody>
      </p:sp>
      <p:sp>
        <p:nvSpPr>
          <p:cNvPr id="14347" name="Text Box 12"/>
          <p:cNvSpPr txBox="1">
            <a:spLocks noChangeArrowheads="1"/>
          </p:cNvSpPr>
          <p:nvPr/>
        </p:nvSpPr>
        <p:spPr bwMode="auto">
          <a:xfrm>
            <a:off x="1096963" y="10363200"/>
            <a:ext cx="4065587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214" tIns="43107" rIns="86214" bIns="4310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6000" b="1">
                <a:solidFill>
                  <a:srgbClr val="FF6600"/>
                </a:solidFill>
                <a:latin typeface="Segoe" charset="0"/>
              </a:rPr>
              <a:t>Objectives</a:t>
            </a:r>
          </a:p>
        </p:txBody>
      </p:sp>
      <p:sp>
        <p:nvSpPr>
          <p:cNvPr id="14349" name="Text Box 14"/>
          <p:cNvSpPr txBox="1">
            <a:spLocks noChangeArrowheads="1"/>
          </p:cNvSpPr>
          <p:nvPr/>
        </p:nvSpPr>
        <p:spPr bwMode="auto">
          <a:xfrm>
            <a:off x="22174200" y="2724150"/>
            <a:ext cx="6858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214" tIns="43107" rIns="86214" bIns="4310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6000" b="1">
                <a:solidFill>
                  <a:srgbClr val="FF6600"/>
                </a:solidFill>
                <a:latin typeface="Segoe" charset="0"/>
              </a:rPr>
              <a:t>Evaluation</a:t>
            </a:r>
          </a:p>
        </p:txBody>
      </p:sp>
      <p:sp>
        <p:nvSpPr>
          <p:cNvPr id="47" name="Rectangle 3"/>
          <p:cNvSpPr txBox="1">
            <a:spLocks noChangeArrowheads="1"/>
          </p:cNvSpPr>
          <p:nvPr/>
        </p:nvSpPr>
        <p:spPr>
          <a:xfrm>
            <a:off x="1096963" y="11430000"/>
            <a:ext cx="9875837" cy="4419600"/>
          </a:xfrm>
          <a:prstGeom prst="rect">
            <a:avLst/>
          </a:prstGeom>
          <a:noFill/>
          <a:ln>
            <a:solidFill>
              <a:srgbClr val="FF9933"/>
            </a:solidFill>
          </a:ln>
        </p:spPr>
        <p:txBody>
          <a:bodyPr lIns="344857" tIns="172428" rIns="344857" bIns="172428">
            <a:normAutofit fontScale="92500" lnSpcReduction="10000"/>
          </a:bodyPr>
          <a:lstStyle/>
          <a:p>
            <a:pPr marL="646607" indent="-646607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3600" b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Demonstrating parallel scaling</a:t>
            </a:r>
            <a:r>
              <a:rPr lang="en-US" sz="36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: Does adding more cores make the solver faster?</a:t>
            </a:r>
          </a:p>
          <a:p>
            <a:pPr marL="646607" indent="-646607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3600" b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Speedups over existing solvers</a:t>
            </a:r>
            <a:r>
              <a:rPr lang="en-US" sz="36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: Can we do better than existing parallel solvers?</a:t>
            </a:r>
          </a:p>
          <a:p>
            <a:pPr marL="646607" indent="-646607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3600" b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Solving intractable instances</a:t>
            </a:r>
            <a:r>
              <a:rPr lang="en-US" sz="36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: Can we solve instances that other solvers cannot?</a:t>
            </a:r>
          </a:p>
          <a:p>
            <a:pPr marL="646607" indent="-646607" fontAlgn="auto">
              <a:spcBef>
                <a:spcPct val="2000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sz="3600" b="1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Scale to large number of cores</a:t>
            </a:r>
            <a:r>
              <a:rPr lang="en-US" sz="36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: How many cores can we scale to, while still seeing gains?</a:t>
            </a:r>
            <a:endParaRPr lang="en-US" sz="3600" dirty="0">
              <a:latin typeface="+mn-lt"/>
              <a:ea typeface="+mn-ea"/>
              <a:cs typeface="+mn-cs"/>
            </a:endParaRPr>
          </a:p>
        </p:txBody>
      </p:sp>
      <p:pic>
        <p:nvPicPr>
          <p:cNvPr id="14351" name="Picture 2" descr="http://www.americanindoagency.com/images/UCberkeley_log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6350" y="241300"/>
            <a:ext cx="2228850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2" name="Text Box 12"/>
          <p:cNvSpPr txBox="1">
            <a:spLocks noChangeArrowheads="1"/>
          </p:cNvSpPr>
          <p:nvPr/>
        </p:nvSpPr>
        <p:spPr bwMode="auto">
          <a:xfrm>
            <a:off x="11201400" y="2743200"/>
            <a:ext cx="6161088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214" tIns="43107" rIns="86214" bIns="4310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6000" b="1">
                <a:solidFill>
                  <a:srgbClr val="FF6600"/>
                </a:solidFill>
                <a:latin typeface="Segoe" charset="0"/>
              </a:rPr>
              <a:t>Existing Solvers</a:t>
            </a:r>
          </a:p>
        </p:txBody>
      </p:sp>
      <p:sp>
        <p:nvSpPr>
          <p:cNvPr id="43" name="Rectangle 9"/>
          <p:cNvSpPr>
            <a:spLocks noChangeArrowheads="1"/>
          </p:cNvSpPr>
          <p:nvPr/>
        </p:nvSpPr>
        <p:spPr bwMode="auto">
          <a:xfrm>
            <a:off x="7285038" y="17697450"/>
            <a:ext cx="7878762" cy="8515350"/>
          </a:xfrm>
          <a:prstGeom prst="rect">
            <a:avLst/>
          </a:prstGeom>
          <a:noFill/>
          <a:ln w="9525">
            <a:solidFill>
              <a:srgbClr val="FF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44857" tIns="172428" rIns="344857" bIns="172428"/>
          <a:lstStyle/>
          <a:p>
            <a:pPr marL="646113" indent="-64611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600" dirty="0">
                <a:solidFill>
                  <a:srgbClr val="000000"/>
                </a:solidFill>
                <a:latin typeface="Calibri" charset="0"/>
              </a:rPr>
              <a:t>All of our experiments were run on the </a:t>
            </a:r>
            <a:r>
              <a:rPr lang="en-US" sz="3600" b="1" dirty="0">
                <a:solidFill>
                  <a:srgbClr val="000000"/>
                </a:solidFill>
                <a:latin typeface="Calibri" charset="0"/>
              </a:rPr>
              <a:t>Hopper</a:t>
            </a:r>
            <a:r>
              <a:rPr lang="en-US" sz="3600" dirty="0">
                <a:solidFill>
                  <a:srgbClr val="000000"/>
                </a:solidFill>
                <a:latin typeface="Calibri" charset="0"/>
              </a:rPr>
              <a:t> system at the </a:t>
            </a:r>
            <a:r>
              <a:rPr lang="en-US" sz="3600" b="1" dirty="0">
                <a:solidFill>
                  <a:srgbClr val="000000"/>
                </a:solidFill>
                <a:latin typeface="Calibri" charset="0"/>
              </a:rPr>
              <a:t>NERSC</a:t>
            </a:r>
            <a:r>
              <a:rPr lang="en-US" sz="3600" dirty="0">
                <a:solidFill>
                  <a:srgbClr val="000000"/>
                </a:solidFill>
                <a:latin typeface="Calibri" charset="0"/>
              </a:rPr>
              <a:t> Center</a:t>
            </a:r>
          </a:p>
          <a:p>
            <a:pPr marL="646113" indent="-646113">
              <a:spcBef>
                <a:spcPct val="20000"/>
              </a:spcBef>
              <a:buFont typeface="Arial" charset="0"/>
              <a:buChar char="•"/>
              <a:defRPr/>
            </a:pPr>
            <a:r>
              <a:rPr lang="en-US" sz="3600" dirty="0">
                <a:solidFill>
                  <a:srgbClr val="000000"/>
                </a:solidFill>
                <a:latin typeface="Calibri" charset="0"/>
              </a:rPr>
              <a:t>Hopper is a Cray XE6 system with 153,216 processors, 217 Terabytes of memory with a peak performance of 1.28 </a:t>
            </a:r>
            <a:r>
              <a:rPr lang="en-US" sz="3600" dirty="0" err="1">
                <a:solidFill>
                  <a:srgbClr val="000000"/>
                </a:solidFill>
                <a:latin typeface="Calibri" charset="0"/>
              </a:rPr>
              <a:t>Petaflops</a:t>
            </a:r>
            <a:r>
              <a:rPr lang="en-US" sz="3600" dirty="0">
                <a:solidFill>
                  <a:srgbClr val="000000"/>
                </a:solidFill>
                <a:latin typeface="Calibri" charset="0"/>
              </a:rPr>
              <a:t>/sec</a:t>
            </a:r>
          </a:p>
          <a:p>
            <a:pPr>
              <a:spcBef>
                <a:spcPct val="20000"/>
              </a:spcBef>
              <a:defRPr/>
            </a:pPr>
            <a:endParaRPr lang="en-US" sz="3600" b="1" dirty="0">
              <a:solidFill>
                <a:srgbClr val="000000"/>
              </a:solidFill>
              <a:latin typeface="Calibri" charset="0"/>
            </a:endParaRPr>
          </a:p>
          <a:p>
            <a:pPr marL="646113" indent="-646113">
              <a:spcBef>
                <a:spcPct val="20000"/>
              </a:spcBef>
              <a:buFont typeface="Arial" charset="0"/>
              <a:buChar char="•"/>
              <a:defRPr/>
            </a:pPr>
            <a:endParaRPr lang="en-US" sz="3600" b="1" dirty="0">
              <a:solidFill>
                <a:srgbClr val="000000"/>
              </a:solidFill>
              <a:latin typeface="Calibri" charset="0"/>
            </a:endParaRPr>
          </a:p>
          <a:p>
            <a:pPr>
              <a:spcBef>
                <a:spcPct val="20000"/>
              </a:spcBef>
              <a:defRPr/>
            </a:pPr>
            <a:endParaRPr lang="en-US" sz="3600" b="1" dirty="0">
              <a:solidFill>
                <a:srgbClr val="000000"/>
              </a:solidFill>
              <a:latin typeface="Calibri" charset="0"/>
            </a:endParaRPr>
          </a:p>
          <a:p>
            <a:pPr marL="571500" indent="-571500">
              <a:spcBef>
                <a:spcPct val="20000"/>
              </a:spcBef>
              <a:buFont typeface="Arial"/>
              <a:buChar char="•"/>
              <a:defRPr/>
            </a:pPr>
            <a:r>
              <a:rPr lang="en-US" sz="3600" dirty="0">
                <a:solidFill>
                  <a:srgbClr val="000000"/>
                </a:solidFill>
                <a:latin typeface="Calibri" charset="0"/>
              </a:rPr>
              <a:t>Each node of Hopper contains </a:t>
            </a:r>
            <a:r>
              <a:rPr lang="en-US" sz="3600" b="1" dirty="0">
                <a:solidFill>
                  <a:srgbClr val="000000"/>
                </a:solidFill>
                <a:latin typeface="Calibri" charset="0"/>
              </a:rPr>
              <a:t>24 cores</a:t>
            </a:r>
            <a:r>
              <a:rPr lang="en-US" sz="3600" dirty="0">
                <a:solidFill>
                  <a:srgbClr val="000000"/>
                </a:solidFill>
                <a:latin typeface="Calibri" charset="0"/>
              </a:rPr>
              <a:t> partitioned into </a:t>
            </a:r>
            <a:r>
              <a:rPr lang="en-US" sz="3600" b="1" dirty="0">
                <a:solidFill>
                  <a:srgbClr val="000000"/>
                </a:solidFill>
                <a:latin typeface="Calibri" charset="0"/>
              </a:rPr>
              <a:t>4</a:t>
            </a:r>
            <a:r>
              <a:rPr lang="en-US" sz="3600" dirty="0">
                <a:solidFill>
                  <a:srgbClr val="000000"/>
                </a:solidFill>
                <a:latin typeface="Calibri" charset="0"/>
              </a:rPr>
              <a:t> </a:t>
            </a:r>
            <a:r>
              <a:rPr lang="en-US" sz="3600" b="1" dirty="0">
                <a:solidFill>
                  <a:srgbClr val="000000"/>
                </a:solidFill>
                <a:latin typeface="Calibri" charset="0"/>
              </a:rPr>
              <a:t>NUMA regions</a:t>
            </a:r>
            <a:r>
              <a:rPr lang="en-US" sz="3600" dirty="0">
                <a:solidFill>
                  <a:srgbClr val="000000"/>
                </a:solidFill>
                <a:latin typeface="Calibri" charset="0"/>
              </a:rPr>
              <a:t> each with </a:t>
            </a:r>
            <a:r>
              <a:rPr lang="en-US" sz="3600" b="1" dirty="0">
                <a:solidFill>
                  <a:srgbClr val="000000"/>
                </a:solidFill>
                <a:latin typeface="Calibri" charset="0"/>
              </a:rPr>
              <a:t>2 sockets</a:t>
            </a:r>
            <a:endParaRPr lang="en-US" sz="3600" dirty="0">
              <a:solidFill>
                <a:srgbClr val="000000"/>
              </a:solidFill>
              <a:latin typeface="Calibri" charset="0"/>
            </a:endParaRPr>
          </a:p>
        </p:txBody>
      </p:sp>
      <p:pic>
        <p:nvPicPr>
          <p:cNvPr id="1435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1945600"/>
            <a:ext cx="5791200" cy="197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5" name="Picture 15" descr="manysat_scaling_easy.eps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2400" y="7467600"/>
            <a:ext cx="4689475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6" name="Picture 16" descr="plingeling_scaling_easy.eps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6800" y="7467600"/>
            <a:ext cx="4773613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7" name="Text Box 14"/>
          <p:cNvSpPr txBox="1">
            <a:spLocks noChangeArrowheads="1"/>
          </p:cNvSpPr>
          <p:nvPr/>
        </p:nvSpPr>
        <p:spPr bwMode="auto">
          <a:xfrm>
            <a:off x="22098000" y="24029988"/>
            <a:ext cx="6400800" cy="88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214" tIns="43107" rIns="86214" bIns="4310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5200" b="1">
                <a:solidFill>
                  <a:srgbClr val="FF6600"/>
                </a:solidFill>
                <a:latin typeface="Segoe" charset="0"/>
              </a:rPr>
              <a:t>Acknowledgement</a:t>
            </a:r>
          </a:p>
        </p:txBody>
      </p:sp>
      <p:sp>
        <p:nvSpPr>
          <p:cNvPr id="14358" name="Rectangle 9"/>
          <p:cNvSpPr>
            <a:spLocks noChangeArrowheads="1"/>
          </p:cNvSpPr>
          <p:nvPr/>
        </p:nvSpPr>
        <p:spPr bwMode="auto">
          <a:xfrm>
            <a:off x="22098000" y="24890413"/>
            <a:ext cx="9829800" cy="1371600"/>
          </a:xfrm>
          <a:prstGeom prst="rect">
            <a:avLst/>
          </a:prstGeom>
          <a:noFill/>
          <a:ln w="9525">
            <a:solidFill>
              <a:srgbClr val="FF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44857" tIns="172428" rIns="344857" bIns="172428"/>
          <a:lstStyle/>
          <a:p>
            <a:pPr marL="0" lvl="1" indent="0">
              <a:spcBef>
                <a:spcPct val="20000"/>
              </a:spcBef>
            </a:pPr>
            <a:r>
              <a:rPr lang="en-US" sz="2400">
                <a:latin typeface="Calibri" charset="0"/>
              </a:rPr>
              <a:t>This research used resources of the National Energy Research Scientific Computing Center, which is supported by the Office of Science of the U.S. Department of Energy under Contract No. DE-AC02-05CH11231</a:t>
            </a:r>
          </a:p>
          <a:p>
            <a:pPr>
              <a:spcBef>
                <a:spcPct val="20000"/>
              </a:spcBef>
            </a:pPr>
            <a:endParaRPr lang="en-US" sz="3600">
              <a:solidFill>
                <a:srgbClr val="000000"/>
              </a:solidFill>
              <a:latin typeface="Calibri" charset="0"/>
            </a:endParaRPr>
          </a:p>
        </p:txBody>
      </p:sp>
      <p:sp>
        <p:nvSpPr>
          <p:cNvPr id="14359" name="Text Box 16"/>
          <p:cNvSpPr txBox="1">
            <a:spLocks noChangeArrowheads="1"/>
          </p:cNvSpPr>
          <p:nvPr/>
        </p:nvSpPr>
        <p:spPr bwMode="auto">
          <a:xfrm>
            <a:off x="22098000" y="17430750"/>
            <a:ext cx="101568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6214" tIns="43107" rIns="86214" bIns="4310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6000" b="1">
                <a:solidFill>
                  <a:srgbClr val="FF6600"/>
                </a:solidFill>
                <a:latin typeface="Segoe" charset="0"/>
              </a:rPr>
              <a:t>Future Work</a:t>
            </a:r>
          </a:p>
        </p:txBody>
      </p:sp>
      <p:sp>
        <p:nvSpPr>
          <p:cNvPr id="14360" name="Rectangle 9"/>
          <p:cNvSpPr>
            <a:spLocks noChangeArrowheads="1"/>
          </p:cNvSpPr>
          <p:nvPr/>
        </p:nvSpPr>
        <p:spPr bwMode="auto">
          <a:xfrm>
            <a:off x="22098000" y="18516600"/>
            <a:ext cx="9829800" cy="5105400"/>
          </a:xfrm>
          <a:prstGeom prst="rect">
            <a:avLst/>
          </a:prstGeom>
          <a:noFill/>
          <a:ln w="9525">
            <a:solidFill>
              <a:srgbClr val="FF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44857" tIns="172428" rIns="344857" bIns="172428"/>
          <a:lstStyle/>
          <a:p>
            <a:pPr marL="646113" indent="-646113">
              <a:spcBef>
                <a:spcPct val="20000"/>
              </a:spcBef>
              <a:buFont typeface="Arial" charset="0"/>
              <a:buChar char="•"/>
            </a:pPr>
            <a:r>
              <a:rPr lang="en-US" sz="3600">
                <a:solidFill>
                  <a:srgbClr val="000000"/>
                </a:solidFill>
                <a:latin typeface="Calibri" charset="0"/>
              </a:rPr>
              <a:t>Optimizing the choice of guiding paths using higher level information about the instance</a:t>
            </a:r>
          </a:p>
          <a:p>
            <a:pPr marL="646113" indent="-646113">
              <a:spcBef>
                <a:spcPct val="20000"/>
              </a:spcBef>
              <a:buFont typeface="Arial" charset="0"/>
              <a:buChar char="•"/>
            </a:pPr>
            <a:r>
              <a:rPr lang="en-US" sz="3600">
                <a:solidFill>
                  <a:srgbClr val="000000"/>
                </a:solidFill>
                <a:latin typeface="Calibri" charset="0"/>
              </a:rPr>
              <a:t>Analysis of how our scaling technique affects solver parameters (propagations, restarts, decisions etc.)</a:t>
            </a:r>
          </a:p>
          <a:p>
            <a:pPr marL="646113" indent="-646113">
              <a:spcBef>
                <a:spcPct val="20000"/>
              </a:spcBef>
              <a:buFont typeface="Arial" charset="0"/>
              <a:buChar char="•"/>
            </a:pPr>
            <a:r>
              <a:rPr lang="en-US" sz="3600">
                <a:solidFill>
                  <a:srgbClr val="000000"/>
                </a:solidFill>
                <a:latin typeface="Calibri" charset="0"/>
              </a:rPr>
              <a:t>Experimenting with more diversification in individual solver parameters</a:t>
            </a:r>
          </a:p>
          <a:p>
            <a:pPr marL="646113" indent="-646113">
              <a:spcBef>
                <a:spcPct val="20000"/>
              </a:spcBef>
              <a:buFont typeface="Arial" charset="0"/>
              <a:buChar char="•"/>
            </a:pPr>
            <a:r>
              <a:rPr lang="en-US" sz="3600">
                <a:solidFill>
                  <a:srgbClr val="000000"/>
                </a:solidFill>
                <a:latin typeface="Calibri" charset="0"/>
              </a:rPr>
              <a:t>Work stealing</a:t>
            </a:r>
          </a:p>
        </p:txBody>
      </p:sp>
      <p:sp>
        <p:nvSpPr>
          <p:cNvPr id="14361" name="Rectangle 20"/>
          <p:cNvSpPr>
            <a:spLocks noChangeArrowheads="1"/>
          </p:cNvSpPr>
          <p:nvPr/>
        </p:nvSpPr>
        <p:spPr bwMode="auto">
          <a:xfrm>
            <a:off x="18197513" y="28506738"/>
            <a:ext cx="1730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214" tIns="43107" rIns="86214" bIns="43107" anchor="ctr">
            <a:spAutoFit/>
          </a:bodyPr>
          <a:lstStyle/>
          <a:p>
            <a:endParaRPr lang="en-US">
              <a:latin typeface="Calibri" charset="0"/>
            </a:endParaRPr>
          </a:p>
        </p:txBody>
      </p:sp>
      <p:sp>
        <p:nvSpPr>
          <p:cNvPr id="14362" name="Text Box 8"/>
          <p:cNvSpPr txBox="1">
            <a:spLocks noChangeArrowheads="1"/>
          </p:cNvSpPr>
          <p:nvPr/>
        </p:nvSpPr>
        <p:spPr bwMode="auto">
          <a:xfrm>
            <a:off x="18288000" y="18288000"/>
            <a:ext cx="192087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44857" tIns="172428" rIns="344857" bIns="17242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1800">
              <a:latin typeface="Calibri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16154400" y="17754600"/>
            <a:ext cx="2057400" cy="2133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Rounded Rectangle 61"/>
          <p:cNvSpPr/>
          <p:nvPr/>
        </p:nvSpPr>
        <p:spPr>
          <a:xfrm>
            <a:off x="18516600" y="17754600"/>
            <a:ext cx="2133600" cy="21336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365" name="Text Box 8"/>
          <p:cNvSpPr txBox="1">
            <a:spLocks noChangeArrowheads="1"/>
          </p:cNvSpPr>
          <p:nvPr/>
        </p:nvSpPr>
        <p:spPr bwMode="auto">
          <a:xfrm>
            <a:off x="19327813" y="21031200"/>
            <a:ext cx="192087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44857" tIns="172428" rIns="344857" bIns="172428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endParaRPr lang="en-US" sz="1800">
              <a:latin typeface="Calibri" charset="0"/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16154400" y="20193000"/>
            <a:ext cx="2057400" cy="20574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5" name="Rounded Rectangle 64"/>
          <p:cNvSpPr/>
          <p:nvPr/>
        </p:nvSpPr>
        <p:spPr>
          <a:xfrm>
            <a:off x="18565813" y="20193000"/>
            <a:ext cx="2057400" cy="20574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6" name="Left-Right Arrow 65"/>
          <p:cNvSpPr/>
          <p:nvPr/>
        </p:nvSpPr>
        <p:spPr>
          <a:xfrm rot="5400000">
            <a:off x="17526000" y="19964400"/>
            <a:ext cx="685800" cy="228600"/>
          </a:xfrm>
          <a:prstGeom prst="left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4369" name="Picture 29" descr="tree1.pdf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6800" y="17678400"/>
            <a:ext cx="1625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70" name="Picture 30" descr="tree2.pdf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7600" y="20116800"/>
            <a:ext cx="16256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71" name="Picture 2047" descr="tree3.pdf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26163" y="20116800"/>
            <a:ext cx="164465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72" name="Picture 2048" descr="tree4.pdf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45200" y="17678400"/>
            <a:ext cx="1685925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73" name="TextBox 2052"/>
          <p:cNvSpPr txBox="1">
            <a:spLocks noChangeArrowheads="1"/>
          </p:cNvSpPr>
          <p:nvPr/>
        </p:nvSpPr>
        <p:spPr bwMode="auto">
          <a:xfrm>
            <a:off x="16306800" y="19431000"/>
            <a:ext cx="1905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OpenMP proc1</a:t>
            </a:r>
          </a:p>
        </p:txBody>
      </p:sp>
      <p:sp>
        <p:nvSpPr>
          <p:cNvPr id="14374" name="TextBox 159"/>
          <p:cNvSpPr txBox="1">
            <a:spLocks noChangeArrowheads="1"/>
          </p:cNvSpPr>
          <p:nvPr/>
        </p:nvSpPr>
        <p:spPr bwMode="auto">
          <a:xfrm>
            <a:off x="18669000" y="19431000"/>
            <a:ext cx="1905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OpenMP proc2</a:t>
            </a:r>
          </a:p>
        </p:txBody>
      </p:sp>
      <p:sp>
        <p:nvSpPr>
          <p:cNvPr id="14375" name="TextBox 160"/>
          <p:cNvSpPr txBox="1">
            <a:spLocks noChangeArrowheads="1"/>
          </p:cNvSpPr>
          <p:nvPr/>
        </p:nvSpPr>
        <p:spPr bwMode="auto">
          <a:xfrm>
            <a:off x="16306800" y="21880513"/>
            <a:ext cx="1905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OpenMP proc3</a:t>
            </a:r>
          </a:p>
        </p:txBody>
      </p:sp>
      <p:sp>
        <p:nvSpPr>
          <p:cNvPr id="14376" name="TextBox 161"/>
          <p:cNvSpPr txBox="1">
            <a:spLocks noChangeArrowheads="1"/>
          </p:cNvSpPr>
          <p:nvPr/>
        </p:nvSpPr>
        <p:spPr bwMode="auto">
          <a:xfrm>
            <a:off x="18718213" y="21869400"/>
            <a:ext cx="1905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/>
              <a:t>OpenMP proc4</a:t>
            </a:r>
          </a:p>
        </p:txBody>
      </p:sp>
      <p:sp>
        <p:nvSpPr>
          <p:cNvPr id="75" name="Left-Right Arrow 74"/>
          <p:cNvSpPr/>
          <p:nvPr/>
        </p:nvSpPr>
        <p:spPr>
          <a:xfrm rot="5400000">
            <a:off x="18516600" y="19964400"/>
            <a:ext cx="685800" cy="228600"/>
          </a:xfrm>
          <a:prstGeom prst="left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6" name="Left-Right Arrow 75"/>
          <p:cNvSpPr/>
          <p:nvPr/>
        </p:nvSpPr>
        <p:spPr>
          <a:xfrm rot="10800000">
            <a:off x="17983200" y="19507200"/>
            <a:ext cx="762000" cy="228600"/>
          </a:xfrm>
          <a:prstGeom prst="left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7" name="Left-Right Arrow 76"/>
          <p:cNvSpPr/>
          <p:nvPr/>
        </p:nvSpPr>
        <p:spPr>
          <a:xfrm rot="10800000">
            <a:off x="17983200" y="20421600"/>
            <a:ext cx="762000" cy="228600"/>
          </a:xfrm>
          <a:prstGeom prst="left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380" name="Text Box 12"/>
          <p:cNvSpPr txBox="1">
            <a:spLocks noChangeArrowheads="1"/>
          </p:cNvSpPr>
          <p:nvPr/>
        </p:nvSpPr>
        <p:spPr bwMode="auto">
          <a:xfrm>
            <a:off x="16078200" y="16668750"/>
            <a:ext cx="5265738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6214" tIns="43107" rIns="86214" bIns="43107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6000" b="1">
                <a:solidFill>
                  <a:srgbClr val="FF6600"/>
                </a:solidFill>
                <a:latin typeface="Segoe" charset="0"/>
              </a:rPr>
              <a:t>Solver Layout</a:t>
            </a:r>
          </a:p>
        </p:txBody>
      </p:sp>
      <p:sp>
        <p:nvSpPr>
          <p:cNvPr id="14381" name="Rectangle 9"/>
          <p:cNvSpPr>
            <a:spLocks noChangeArrowheads="1"/>
          </p:cNvSpPr>
          <p:nvPr/>
        </p:nvSpPr>
        <p:spPr bwMode="auto">
          <a:xfrm>
            <a:off x="15621000" y="22402800"/>
            <a:ext cx="5562600" cy="3810000"/>
          </a:xfrm>
          <a:prstGeom prst="rect">
            <a:avLst/>
          </a:prstGeom>
          <a:noFill/>
          <a:ln w="9525">
            <a:solidFill>
              <a:srgbClr val="FF9933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344857" tIns="172428" rIns="344857" bIns="172428"/>
          <a:lstStyle/>
          <a:p>
            <a:pPr marL="646113" indent="-646113">
              <a:spcBef>
                <a:spcPct val="20000"/>
              </a:spcBef>
              <a:buFont typeface="Arial" charset="0"/>
              <a:buChar char="•"/>
            </a:pPr>
            <a:r>
              <a:rPr lang="en-US" sz="3600">
                <a:solidFill>
                  <a:srgbClr val="000000"/>
                </a:solidFill>
                <a:latin typeface="Calibri" charset="0"/>
              </a:rPr>
              <a:t>The search space is divided using “guiding paths”</a:t>
            </a:r>
          </a:p>
          <a:p>
            <a:pPr marL="646113" indent="-646113">
              <a:spcBef>
                <a:spcPct val="20000"/>
              </a:spcBef>
              <a:buFont typeface="Arial" charset="0"/>
              <a:buChar char="•"/>
            </a:pPr>
            <a:r>
              <a:rPr lang="en-US" sz="3600">
                <a:solidFill>
                  <a:srgbClr val="000000"/>
                </a:solidFill>
                <a:latin typeface="Calibri" charset="0"/>
              </a:rPr>
              <a:t>Each process is a parallel portfolio for its own “path”</a:t>
            </a:r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22098000" y="8616563"/>
          <a:ext cx="4648200" cy="557784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162050"/>
                <a:gridCol w="1162050"/>
                <a:gridCol w="2324100"/>
              </a:tblGrid>
              <a:tr h="1737360">
                <a:tc gridSpan="3"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Hard</a:t>
                      </a:r>
                      <a:r>
                        <a:rPr lang="en-US" sz="3600" baseline="0" dirty="0" smtClean="0"/>
                        <a:t> SAT Instance (deterministic, 12 </a:t>
                      </a:r>
                      <a:r>
                        <a:rPr lang="en-US" sz="3600" baseline="0" dirty="0" err="1" smtClean="0"/>
                        <a:t>OpenMP</a:t>
                      </a:r>
                      <a:r>
                        <a:rPr lang="en-US" sz="3600" baseline="0" dirty="0" smtClean="0"/>
                        <a:t> threads)</a:t>
                      </a:r>
                      <a:endParaRPr lang="en-US" sz="3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2296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MPI </a:t>
                      </a:r>
                      <a:r>
                        <a:rPr lang="en-US" sz="2400" dirty="0" err="1" smtClean="0"/>
                        <a:t>ManySAT</a:t>
                      </a:r>
                      <a:r>
                        <a:rPr lang="en-US" sz="2400" dirty="0" smtClean="0"/>
                        <a:t> 2.0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Speedup</a:t>
                      </a:r>
                      <a:endParaRPr lang="en-US" sz="2400" dirty="0"/>
                    </a:p>
                  </a:txBody>
                  <a:tcPr/>
                </a:tc>
              </a:tr>
              <a:tr h="107334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# of cores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Time (sec)</a:t>
                      </a:r>
                      <a:endParaRPr lang="en-US" sz="24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2400" b="1" dirty="0" smtClean="0"/>
                        <a:t>~1.9x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b="0" dirty="0" smtClean="0"/>
                        <a:t>between parallel runs. Meaning our search</a:t>
                      </a:r>
                      <a:r>
                        <a:rPr lang="en-US" sz="2400" b="0" baseline="0" dirty="0" smtClean="0"/>
                        <a:t> space pruning effectively reduces work per processor.</a:t>
                      </a:r>
                      <a:endParaRPr lang="en-US" sz="2400" dirty="0"/>
                    </a:p>
                  </a:txBody>
                  <a:tcPr/>
                </a:tc>
              </a:tr>
              <a:tr h="734393">
                <a:tc>
                  <a:txBody>
                    <a:bodyPr/>
                    <a:lstStyle/>
                    <a:p>
                      <a:pPr marL="0" marR="0" indent="0" algn="l" defTabSz="344856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344856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1984.0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20978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768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344856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511.0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2" name="Table 81"/>
          <p:cNvGraphicFramePr>
            <a:graphicFrameLocks noGrp="1"/>
          </p:cNvGraphicFramePr>
          <p:nvPr/>
        </p:nvGraphicFramePr>
        <p:xfrm>
          <a:off x="27279600" y="8610600"/>
          <a:ext cx="4648200" cy="5600946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1162050"/>
                <a:gridCol w="1162050"/>
                <a:gridCol w="2324100"/>
              </a:tblGrid>
              <a:tr h="1370790">
                <a:tc gridSpan="3"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Hard</a:t>
                      </a:r>
                      <a:r>
                        <a:rPr lang="en-US" sz="3600" baseline="0" dirty="0" smtClean="0"/>
                        <a:t> SAT Instance (non-det.)</a:t>
                      </a:r>
                      <a:endParaRPr lang="en-US" sz="3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46876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ManySAT2.0</a:t>
                      </a:r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Note</a:t>
                      </a:r>
                      <a:endParaRPr lang="en-US" sz="2400" dirty="0"/>
                    </a:p>
                  </a:txBody>
                  <a:tcPr/>
                </a:tc>
              </a:tr>
              <a:tr h="123774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# of threads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Time (sec)</a:t>
                      </a:r>
                      <a:endParaRPr lang="en-US" sz="24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2400" dirty="0" smtClean="0"/>
                        <a:t>Non-deterministic</a:t>
                      </a:r>
                      <a:r>
                        <a:rPr lang="en-US" sz="2400" baseline="0" dirty="0" smtClean="0"/>
                        <a:t> running times are highly variable. ManySAT2.0 only rarely solves this SAT instance.</a:t>
                      </a:r>
                      <a:endParaRPr lang="en-US" sz="2400" dirty="0"/>
                    </a:p>
                  </a:txBody>
                  <a:tcPr/>
                </a:tc>
              </a:tr>
              <a:tr h="846876">
                <a:tc>
                  <a:txBody>
                    <a:bodyPr/>
                    <a:lstStyle/>
                    <a:p>
                      <a:pPr marL="0" marR="0" indent="0" algn="l" defTabSz="344856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344856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2067.0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298661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344856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1730.0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4653</TotalTime>
  <Words>568</Words>
  <Application>Microsoft Macintosh PowerPoint</Application>
  <PresentationFormat>Custom</PresentationFormat>
  <Paragraphs>91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Massive Parallelization of SAT Solvers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COMBINE: Harnessing the Power of Wireless Peers</dc:title>
  <dc:creator>Ganesh</dc:creator>
  <cp:lastModifiedBy>Aditya Devarakonda</cp:lastModifiedBy>
  <cp:revision>431</cp:revision>
  <dcterms:created xsi:type="dcterms:W3CDTF">2007-11-26T09:12:26Z</dcterms:created>
  <dcterms:modified xsi:type="dcterms:W3CDTF">2013-12-12T21:44:51Z</dcterms:modified>
</cp:coreProperties>
</file>