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78" r:id="rId7"/>
    <p:sldId id="279" r:id="rId8"/>
    <p:sldId id="280" r:id="rId9"/>
    <p:sldId id="281" r:id="rId10"/>
    <p:sldId id="282" r:id="rId11"/>
    <p:sldId id="283" r:id="rId12"/>
    <p:sldId id="28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74676" autoAdjust="0"/>
  </p:normalViewPr>
  <p:slideViewPr>
    <p:cSldViewPr>
      <p:cViewPr varScale="1">
        <p:scale>
          <a:sx n="68" d="100"/>
          <a:sy n="68" d="100"/>
        </p:scale>
        <p:origin x="-20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B15D79-9A01-4747-8280-85FA21A26E2E}" type="datetimeFigureOut">
              <a:rPr lang="en-US" smtClean="0"/>
              <a:t>3/20/2013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7E65D2-CEEB-40F6-BD0E-738EC162A836}" type="slidenum">
              <a:rPr lang="en-US" smtClean="0"/>
              <a:t>‹#›</a:t>
            </a:fld>
            <a:endParaRPr lang="en-US"/>
          </a:p>
        </p:txBody>
      </p:sp>
    </p:spTree>
    <p:extLst>
      <p:ext uri="{BB962C8B-B14F-4D97-AF65-F5344CB8AC3E}">
        <p14:creationId xmlns:p14="http://schemas.microsoft.com/office/powerpoint/2010/main" val="80870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a little slowly and better.</a:t>
            </a:r>
            <a:endParaRPr lang="en-US" dirty="0"/>
          </a:p>
        </p:txBody>
      </p:sp>
      <p:sp>
        <p:nvSpPr>
          <p:cNvPr id="4" name="Slide Number Placeholder 3"/>
          <p:cNvSpPr>
            <a:spLocks noGrp="1"/>
          </p:cNvSpPr>
          <p:nvPr>
            <p:ph type="sldNum" sz="quarter" idx="10"/>
          </p:nvPr>
        </p:nvSpPr>
        <p:spPr/>
        <p:txBody>
          <a:bodyPr/>
          <a:lstStyle/>
          <a:p>
            <a:fld id="{377E65D2-CEEB-40F6-BD0E-738EC162A836}" type="slidenum">
              <a:rPr lang="en-US" smtClean="0"/>
              <a:t>1</a:t>
            </a:fld>
            <a:endParaRPr lang="en-US" dirty="0"/>
          </a:p>
        </p:txBody>
      </p:sp>
    </p:spTree>
    <p:extLst>
      <p:ext uri="{BB962C8B-B14F-4D97-AF65-F5344CB8AC3E}">
        <p14:creationId xmlns:p14="http://schemas.microsoft.com/office/powerpoint/2010/main" val="1435956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Intro: </a:t>
            </a:r>
            <a:r>
              <a:rPr lang="en-US" b="0" dirty="0" smtClean="0"/>
              <a:t>we already mention</a:t>
            </a:r>
            <a:r>
              <a:rPr lang="en-US" b="0" baseline="0" dirty="0" smtClean="0"/>
              <a:t> that traditional compiler cannot foster the radical changes in hardware design because it takes years and years to build an optimizing compiler that is specific to the hardware.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In synthesis-based code generation, we only need to define space of programs to search and define machine instructions as easy as if we write an </a:t>
            </a:r>
            <a:r>
              <a:rPr lang="en-US" b="0" baseline="0" dirty="0" err="1" smtClean="0"/>
              <a:t>intepreter</a:t>
            </a:r>
            <a:r>
              <a:rPr lang="en-US" b="0"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For example, if we want to define an </a:t>
            </a:r>
            <a:r>
              <a:rPr lang="en-US" b="0" baseline="0" dirty="0" err="1" smtClean="0"/>
              <a:t>xor</a:t>
            </a:r>
            <a:r>
              <a:rPr lang="en-US" b="0" baseline="0" dirty="0" smtClean="0"/>
              <a:t> for stack-based hardware, we on need to say that: pop 2 elements from the stack. </a:t>
            </a:r>
            <a:r>
              <a:rPr lang="en-US" b="0" baseline="0" dirty="0" err="1" smtClean="0"/>
              <a:t>Xor</a:t>
            </a:r>
            <a:r>
              <a:rPr lang="en-US" b="0" baseline="0" dirty="0" smtClean="0"/>
              <a:t> them together, and push the result back to the stack.</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Our synthesizer can generate code from a template with holes by sketching; or generate code from an empty template by </a:t>
            </a:r>
            <a:r>
              <a:rPr lang="en-US" b="0" baseline="0" dirty="0" err="1" smtClean="0"/>
              <a:t>superoptimization</a:t>
            </a:r>
            <a:endParaRPr lang="en-US" b="0" baseline="0" dirty="0" smtClean="0"/>
          </a:p>
          <a:p>
            <a:endParaRPr lang="en-US" dirty="0"/>
          </a:p>
          <a:p>
            <a:r>
              <a:rPr lang="en-US" dirty="0"/>
              <a:t>----- Meeting Notes (3/14/13 17:21) -----</a:t>
            </a:r>
          </a:p>
          <a:p>
            <a:r>
              <a:rPr lang="en-US" dirty="0"/>
              <a:t>Synthesis only needs lightweight specifications of new instructions, and that would be enough</a:t>
            </a:r>
          </a:p>
        </p:txBody>
      </p:sp>
      <p:sp>
        <p:nvSpPr>
          <p:cNvPr id="4" name="Slide Number Placeholder 3"/>
          <p:cNvSpPr>
            <a:spLocks noGrp="1"/>
          </p:cNvSpPr>
          <p:nvPr>
            <p:ph type="sldNum" sz="quarter" idx="10"/>
          </p:nvPr>
        </p:nvSpPr>
        <p:spPr/>
        <p:txBody>
          <a:bodyPr/>
          <a:lstStyle/>
          <a:p>
            <a:fld id="{377E65D2-CEEB-40F6-BD0E-738EC162A83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8389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Our</a:t>
            </a:r>
            <a:r>
              <a:rPr lang="en-US" b="0" baseline="0" dirty="0" smtClean="0"/>
              <a:t> current </a:t>
            </a:r>
            <a:r>
              <a:rPr lang="en-US" b="0" baseline="0" dirty="0" err="1" smtClean="0"/>
              <a:t>superoptimizer</a:t>
            </a:r>
            <a:r>
              <a:rPr lang="en-US" b="0" baseline="0" dirty="0" smtClean="0"/>
              <a:t> synthesizes small program within 30 s and larger programs in 5 hours.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You might think 5 hours sounds bad, but if you have experience programming on FPGA, its compiler takes hours to compile code. Also, consider this real scenario. The GA expert spent a week to write well-optimized program, our synthesizer found 1.5x faster and shorter program within 5 hours. And up to 5x faster and shorter programs compared with naive implementations.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The synthesizer can also generate code from a sketch with holes.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In this example, we synthesize integer division. GA doesn’t have division instruction, but we can give our insight to the synthesizer that the quotient is equal to this expression, but we don’t know what the constants are. This table shows the constants generated by the synthesizer when we synthesize division by different divisors.</a:t>
            </a:r>
            <a:endParaRPr lang="en-US" b="0" dirty="0" smtClean="0"/>
          </a:p>
          <a:p>
            <a:endParaRPr lang="en-US" dirty="0"/>
          </a:p>
        </p:txBody>
      </p:sp>
      <p:sp>
        <p:nvSpPr>
          <p:cNvPr id="4" name="Slide Number Placeholder 3"/>
          <p:cNvSpPr>
            <a:spLocks noGrp="1"/>
          </p:cNvSpPr>
          <p:nvPr>
            <p:ph type="sldNum" sz="quarter" idx="10"/>
          </p:nvPr>
        </p:nvSpPr>
        <p:spPr/>
        <p:txBody>
          <a:bodyPr/>
          <a:lstStyle/>
          <a:p>
            <a:fld id="{377E65D2-CEEB-40F6-BD0E-738EC162A83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6905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0" dirty="0" smtClean="0"/>
              <a:t>Here</a:t>
            </a:r>
            <a:r>
              <a:rPr lang="en-US" b="0" baseline="0" dirty="0" smtClean="0"/>
              <a:t> is the d</a:t>
            </a:r>
            <a:r>
              <a:rPr lang="en-US" b="0" dirty="0" smtClean="0"/>
              <a:t>em</a:t>
            </a:r>
            <a:r>
              <a:rPr lang="en-US" b="0" baseline="0" dirty="0" smtClean="0"/>
              <a:t>o of the program we synthesize: divide by 5 on GA</a:t>
            </a:r>
          </a:p>
          <a:p>
            <a:pPr marL="171450" indent="-171450">
              <a:buFont typeface="Arial" pitchFamily="34" charset="0"/>
              <a:buChar char="•"/>
            </a:pPr>
            <a:r>
              <a:rPr lang="en-US" b="0" baseline="0" dirty="0" smtClean="0"/>
              <a:t>We are </a:t>
            </a:r>
            <a:r>
              <a:rPr lang="en-US" b="0" baseline="0" dirty="0" err="1" smtClean="0"/>
              <a:t>gonna</a:t>
            </a:r>
            <a:r>
              <a:rPr lang="en-US" b="0" baseline="0" dirty="0" smtClean="0"/>
              <a:t> continue improving our </a:t>
            </a:r>
            <a:r>
              <a:rPr lang="en-US" b="0" baseline="0" dirty="0" err="1" smtClean="0"/>
              <a:t>partioner</a:t>
            </a:r>
            <a:r>
              <a:rPr lang="en-US" b="0" baseline="0" dirty="0" smtClean="0"/>
              <a:t> and </a:t>
            </a:r>
            <a:r>
              <a:rPr lang="en-US" b="0" baseline="0" dirty="0" err="1" smtClean="0"/>
              <a:t>superoptimizer</a:t>
            </a:r>
            <a:r>
              <a:rPr lang="en-US" b="0" baseline="0" dirty="0" smtClean="0"/>
              <a:t>.</a:t>
            </a:r>
          </a:p>
          <a:p>
            <a:pPr marL="171450" indent="-171450">
              <a:buFont typeface="Arial" pitchFamily="34" charset="0"/>
              <a:buChar char="•"/>
            </a:pPr>
            <a:r>
              <a:rPr lang="en-US" b="0" baseline="0" dirty="0" smtClean="0"/>
              <a:t>Make our tool </a:t>
            </a:r>
            <a:r>
              <a:rPr lang="en-US" b="0" baseline="0" dirty="0" err="1" smtClean="0"/>
              <a:t>retargetable</a:t>
            </a:r>
            <a:r>
              <a:rPr lang="en-US" b="0" baseline="0" dirty="0" smtClean="0"/>
              <a:t>. Release it.</a:t>
            </a:r>
          </a:p>
          <a:p>
            <a:pPr marL="171450" indent="-171450">
              <a:buFont typeface="Arial" pitchFamily="34" charset="0"/>
              <a:buChar char="•"/>
            </a:pPr>
            <a:r>
              <a:rPr lang="en-US" b="0" baseline="0" dirty="0" smtClean="0"/>
              <a:t>Implement a library for spatial </a:t>
            </a:r>
            <a:r>
              <a:rPr lang="en-US" b="0" baseline="0" dirty="0" err="1" smtClean="0"/>
              <a:t>datat</a:t>
            </a:r>
            <a:r>
              <a:rPr lang="en-US" b="0" baseline="0" dirty="0" smtClean="0"/>
              <a:t> structures.</a:t>
            </a:r>
          </a:p>
          <a:p>
            <a:pPr marL="171450" indent="-171450">
              <a:buFont typeface="Arial" pitchFamily="34" charset="0"/>
              <a:buChar char="•"/>
            </a:pPr>
            <a:r>
              <a:rPr lang="en-US" b="0" baseline="0" dirty="0" smtClean="0"/>
              <a:t>Build cool gadgets of practical applications on real low-power hardware.</a:t>
            </a:r>
            <a:endParaRPr lang="en-US" b="0" dirty="0" smtClean="0"/>
          </a:p>
          <a:p>
            <a:pPr marL="0" indent="0">
              <a:buFont typeface="Arial" pitchFamily="34" charset="0"/>
              <a:buNone/>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dirty="0" smtClean="0"/>
              <a:t>Conclusion:</a:t>
            </a:r>
            <a:r>
              <a:rPr lang="en-US" b="1" baseline="0" dirty="0" smtClean="0"/>
              <a:t> </a:t>
            </a:r>
            <a:r>
              <a:rPr lang="en-US" b="0" baseline="0" dirty="0" smtClean="0"/>
              <a:t>Ultimately, we will answer how minimal hardware can be to achieve the most energy efficiency, and how we can build programming tool for it.</a:t>
            </a:r>
            <a:endParaRPr lang="en-US" baseline="0" dirty="0" smtClean="0"/>
          </a:p>
          <a:p>
            <a:endParaRPr lang="en-US" dirty="0"/>
          </a:p>
          <a:p>
            <a:r>
              <a:rPr lang="en-US" dirty="0"/>
              <a:t>----- Meeting Notes (3/14/13 17:21) -----</a:t>
            </a:r>
          </a:p>
          <a:p>
            <a:r>
              <a:rPr lang="en-US" dirty="0"/>
              <a:t>Just summarize video and skip it in case we're running short on time.</a:t>
            </a:r>
          </a:p>
          <a:p>
            <a:r>
              <a:rPr lang="en-US" dirty="0"/>
              <a:t>----- Meeting Notes (3/14/13 17:26) -----</a:t>
            </a:r>
          </a:p>
          <a:p>
            <a:r>
              <a:rPr lang="en-US" dirty="0"/>
              <a:t>Emphasize that retargetable means other drastically different architectures.</a:t>
            </a:r>
          </a:p>
          <a:p>
            <a:endParaRPr lang="en-US" dirty="0"/>
          </a:p>
          <a:p>
            <a:r>
              <a:rPr lang="en-US" dirty="0"/>
              <a:t>Also we intend to implement for straight line code</a:t>
            </a:r>
          </a:p>
        </p:txBody>
      </p:sp>
      <p:sp>
        <p:nvSpPr>
          <p:cNvPr id="4" name="Slide Number Placeholder 3"/>
          <p:cNvSpPr>
            <a:spLocks noGrp="1"/>
          </p:cNvSpPr>
          <p:nvPr>
            <p:ph type="sldNum" sz="quarter" idx="10"/>
          </p:nvPr>
        </p:nvSpPr>
        <p:spPr/>
        <p:txBody>
          <a:bodyPr/>
          <a:lstStyle/>
          <a:p>
            <a:fld id="{377E65D2-CEEB-40F6-BD0E-738EC162A836}" type="slidenum">
              <a:rPr lang="en-US" smtClean="0"/>
              <a:t>12</a:t>
            </a:fld>
            <a:endParaRPr lang="en-US"/>
          </a:p>
        </p:txBody>
      </p:sp>
    </p:spTree>
    <p:extLst>
      <p:ext uri="{BB962C8B-B14F-4D97-AF65-F5344CB8AC3E}">
        <p14:creationId xmlns:p14="http://schemas.microsoft.com/office/powerpoint/2010/main" val="207982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baseline="0" dirty="0" smtClean="0">
                <a:solidFill>
                  <a:srgbClr val="FF0000"/>
                </a:solidFill>
              </a:rPr>
              <a:t>Intro: </a:t>
            </a:r>
            <a:r>
              <a:rPr lang="en-US" b="0" baseline="0" dirty="0" smtClean="0">
                <a:solidFill>
                  <a:srgbClr val="FF0000"/>
                </a:solidFill>
              </a:rPr>
              <a:t>Heterogeneous architectures are the future, because they help us achieve both energy efficiency and runtime performance using multiple specialized cores.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0" baseline="0" dirty="0" smtClean="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Many of today’s popular architectures are powerful, but not really tuned to be extremely energy efficient. For examples, we have amazing smartphones today, but their batteries don’t usually last more than a day.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To achieve the goal of energy efficiency, future architectures will have to become simpler and minimal.</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They will have features like multiple small cores, simple interconnects between these cores, and new Instruction Set Architectures.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But we pay a price for this – the gap between hardware and software gets bigger, and it becomes harder to write programs for them.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We do not build architectures, and cannot predict what the future will look like. BUT, we are building a programming model and versatile synthesis-based compiler </a:t>
            </a:r>
            <a:r>
              <a:rPr lang="en-US" b="0" baseline="0" dirty="0" err="1" smtClean="0">
                <a:solidFill>
                  <a:srgbClr val="FF0000"/>
                </a:solidFill>
              </a:rPr>
              <a:t>toolchain</a:t>
            </a:r>
            <a:r>
              <a:rPr lang="en-US" b="0" baseline="0" dirty="0" smtClean="0">
                <a:solidFill>
                  <a:srgbClr val="FF0000"/>
                </a:solidFill>
              </a:rPr>
              <a:t> for future heterogeneous architectures.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FF0000"/>
                </a:solidFill>
              </a:rPr>
              <a:t>Our system would allow both architecture specialists to push the hardware to extremes, and programmers to program without worrying about low-level details.</a:t>
            </a:r>
          </a:p>
        </p:txBody>
      </p:sp>
      <p:sp>
        <p:nvSpPr>
          <p:cNvPr id="4" name="Slide Number Placeholder 3"/>
          <p:cNvSpPr>
            <a:spLocks noGrp="1"/>
          </p:cNvSpPr>
          <p:nvPr>
            <p:ph type="sldNum" sz="quarter" idx="10"/>
          </p:nvPr>
        </p:nvSpPr>
        <p:spPr/>
        <p:txBody>
          <a:bodyPr/>
          <a:lstStyle/>
          <a:p>
            <a:fld id="{377E65D2-CEEB-40F6-BD0E-738EC162A836}" type="slidenum">
              <a:rPr lang="en-US" smtClean="0"/>
              <a:t>2</a:t>
            </a:fld>
            <a:endParaRPr lang="en-US" dirty="0"/>
          </a:p>
        </p:txBody>
      </p:sp>
    </p:spTree>
    <p:extLst>
      <p:ext uri="{BB962C8B-B14F-4D97-AF65-F5344CB8AC3E}">
        <p14:creationId xmlns:p14="http://schemas.microsoft.com/office/powerpoint/2010/main" val="22464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i="0" u="none" strike="noStrike" kern="1200" dirty="0" smtClean="0">
                <a:solidFill>
                  <a:schemeClr val="tx1"/>
                </a:solidFill>
                <a:effectLst/>
                <a:latin typeface="+mn-lt"/>
                <a:ea typeface="+mn-ea"/>
                <a:cs typeface="+mn-cs"/>
              </a:rPr>
              <a:t>Intro:</a:t>
            </a:r>
            <a:r>
              <a:rPr lang="en-US" sz="1200" b="1"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Today’s hardware has many programmer friendly constructs that reduce energy efficiency.</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i="0" u="none" strike="noStrike"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Future architectures will change that, but there will be challenges. Code will have to be partitioned, new compilers will have to be written, and the hardware may not implement communication.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This puts a lot of pressure on the programmer, reducing the usability of these architectures. Hence, it is important to have a good programming model that separates the extremities of the hardware from the programmer.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Prof. William Dally of Stanford, also Chief Scientist at </a:t>
            </a:r>
            <a:r>
              <a:rPr lang="en-US" sz="1200" b="0" i="0" u="none" strike="noStrike" kern="1200" baseline="0" dirty="0" err="1" smtClean="0">
                <a:solidFill>
                  <a:schemeClr val="tx1"/>
                </a:solidFill>
                <a:effectLst/>
                <a:latin typeface="+mn-lt"/>
                <a:ea typeface="+mn-ea"/>
                <a:cs typeface="+mn-cs"/>
              </a:rPr>
              <a:t>nVIDIA</a:t>
            </a:r>
            <a:r>
              <a:rPr lang="en-US" sz="1200" b="0" i="0" u="none" strike="noStrike" kern="1200" baseline="0" dirty="0" smtClean="0">
                <a:solidFill>
                  <a:schemeClr val="tx1"/>
                </a:solidFill>
                <a:effectLst/>
                <a:latin typeface="+mn-lt"/>
                <a:ea typeface="+mn-ea"/>
                <a:cs typeface="+mn-cs"/>
              </a:rPr>
              <a:t> has said that the biggest challenge with multicore chips will be programming them. This is especially important, because caching and communication are expensive, and the programming model must intelligently handle this.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 Meeting Notes (3/14/13 17:21)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Get the date on Dally's quote. Say "recent quote"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i="0" u="none" strike="noStrike"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effectLst/>
                <a:latin typeface="+mn-lt"/>
                <a:ea typeface="+mn-ea"/>
                <a:cs typeface="+mn-cs"/>
              </a:rPr>
              <a:t>Also slow down with the animations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7E65D2-CEEB-40F6-BD0E-738EC162A836}" type="slidenum">
              <a:rPr lang="en-US" smtClean="0"/>
              <a:t>3</a:t>
            </a:fld>
            <a:endParaRPr lang="en-US"/>
          </a:p>
        </p:txBody>
      </p:sp>
    </p:spTree>
    <p:extLst>
      <p:ext uri="{BB962C8B-B14F-4D97-AF65-F5344CB8AC3E}">
        <p14:creationId xmlns:p14="http://schemas.microsoft.com/office/powerpoint/2010/main" val="94157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 </a:t>
            </a:r>
            <a:r>
              <a:rPr lang="en-US" b="0" dirty="0" smtClean="0"/>
              <a:t>So what’s wrong with existing compilers?</a:t>
            </a:r>
          </a:p>
          <a:p>
            <a:endParaRPr lang="en-US" b="0" dirty="0" smtClean="0"/>
          </a:p>
          <a:p>
            <a:pPr marL="171450" indent="-171450">
              <a:buFont typeface="Arial"/>
              <a:buChar char="•"/>
            </a:pPr>
            <a:r>
              <a:rPr lang="en-US" b="0" dirty="0" smtClean="0"/>
              <a:t>Suppose</a:t>
            </a:r>
            <a:r>
              <a:rPr lang="en-US" b="0" baseline="0" dirty="0" smtClean="0"/>
              <a:t> Qualcomm want to come up with a new hardware that is drastically different from what exists now, how would they program it?</a:t>
            </a:r>
          </a:p>
          <a:p>
            <a:pPr marL="171450" indent="-171450">
              <a:buFont typeface="Arial"/>
              <a:buChar char="•"/>
            </a:pPr>
            <a:r>
              <a:rPr lang="en-US" b="0" baseline="0" dirty="0" smtClean="0"/>
              <a:t>They could get a new compiler, but we know that is a long process.</a:t>
            </a:r>
          </a:p>
          <a:p>
            <a:pPr marL="171450" indent="-171450">
              <a:buFont typeface="Arial"/>
              <a:buChar char="•"/>
            </a:pPr>
            <a:r>
              <a:rPr lang="en-US" b="0" baseline="0" dirty="0" smtClean="0"/>
              <a:t>They could modify an existing compiler, but that essentially means the hardware cannot be too different from the existing one.</a:t>
            </a:r>
          </a:p>
          <a:p>
            <a:pPr marL="171450" indent="-171450">
              <a:buFont typeface="Arial"/>
              <a:buChar char="•"/>
            </a:pPr>
            <a:r>
              <a:rPr lang="en-US" b="0" baseline="0" dirty="0" smtClean="0"/>
              <a:t>The bottom line is, that with today’s compiler technology, you either have to restrict yourself, or wait for a long time to achieve success.</a:t>
            </a:r>
          </a:p>
          <a:p>
            <a:pPr marL="171450" indent="-171450">
              <a:buFont typeface="Arial"/>
              <a:buChar char="•"/>
            </a:pPr>
            <a:r>
              <a:rPr lang="en-US" b="0" baseline="0" dirty="0" smtClean="0"/>
              <a:t>This is why we use synthesis, which is an alternative to compilation.</a:t>
            </a:r>
          </a:p>
          <a:p>
            <a:pPr marL="171450" indent="-171450">
              <a:buFont typeface="Arial"/>
              <a:buChar char="•"/>
            </a:pPr>
            <a:r>
              <a:rPr lang="en-US" b="0" baseline="0" dirty="0" smtClean="0"/>
              <a:t>Compilers transform source code through various steps into machine code, whereas synthesis is a search for an efficient, correct program in a space that the programmer specifies.</a:t>
            </a:r>
          </a:p>
          <a:p>
            <a:pPr marL="171450" indent="-171450">
              <a:buFont typeface="Arial"/>
              <a:buChar char="•"/>
            </a:pPr>
            <a:r>
              <a:rPr lang="en-US" b="0" baseline="0" dirty="0" smtClean="0"/>
              <a:t>Synthesis is versatile, because the space of correct programs is specified independent of the low-level hardware.</a:t>
            </a:r>
          </a:p>
          <a:p>
            <a:pPr marL="171450" indent="-171450">
              <a:buFont typeface="Arial"/>
              <a:buChar char="•"/>
            </a:pPr>
            <a:endParaRPr lang="en-US" b="0" baseline="0" dirty="0" smtClean="0"/>
          </a:p>
          <a:p>
            <a:pPr marL="0" indent="0">
              <a:buFont typeface="Arial"/>
              <a:buNone/>
            </a:pPr>
            <a:r>
              <a:rPr lang="en-US" b="1" baseline="0" dirty="0" smtClean="0"/>
              <a:t>Transition: </a:t>
            </a:r>
            <a:r>
              <a:rPr lang="pl-PL" b="0" baseline="0" dirty="0" err="1" smtClean="0"/>
              <a:t>Let’s</a:t>
            </a:r>
            <a:r>
              <a:rPr lang="pl-PL" b="0" baseline="0" dirty="0" smtClean="0"/>
              <a:t> </a:t>
            </a:r>
            <a:r>
              <a:rPr lang="pl-PL" b="0" baseline="0" dirty="0" err="1" smtClean="0"/>
              <a:t>see</a:t>
            </a:r>
            <a:r>
              <a:rPr lang="pl-PL" b="0" baseline="0" dirty="0" smtClean="0"/>
              <a:t> </a:t>
            </a:r>
            <a:r>
              <a:rPr lang="pl-PL" b="0" baseline="0" dirty="0" err="1" smtClean="0"/>
              <a:t>what</a:t>
            </a:r>
            <a:r>
              <a:rPr lang="pl-PL" b="0" baseline="0" dirty="0" smtClean="0"/>
              <a:t> </a:t>
            </a:r>
            <a:r>
              <a:rPr lang="pl-PL" b="0" baseline="0" dirty="0" err="1" smtClean="0"/>
              <a:t>synthesis</a:t>
            </a:r>
            <a:r>
              <a:rPr lang="pl-PL" b="0" baseline="0" dirty="0" smtClean="0"/>
              <a:t> </a:t>
            </a:r>
            <a:r>
              <a:rPr lang="pl-PL" b="0" baseline="0" dirty="0" err="1" smtClean="0"/>
              <a:t>is</a:t>
            </a:r>
            <a:r>
              <a:rPr lang="pl-PL" b="0" baseline="0" dirty="0" smtClean="0"/>
              <a:t>.</a:t>
            </a:r>
          </a:p>
          <a:p>
            <a:pPr marL="0" indent="0">
              <a:buFont typeface="Arial"/>
              <a:buNone/>
            </a:pPr>
            <a:r>
              <a:rPr lang="pl-PL" b="0" baseline="0" dirty="0" smtClean="0"/>
              <a:t>----- Meeting Notes (3/14/13 17:21) -----</a:t>
            </a:r>
          </a:p>
          <a:p>
            <a:pPr marL="0" indent="0">
              <a:buFont typeface="Arial"/>
              <a:buNone/>
            </a:pPr>
            <a:r>
              <a:rPr lang="pl-PL" b="0" baseline="0" dirty="0" smtClean="0"/>
              <a:t>What do you mean by similar looking architectures? Be careful </a:t>
            </a:r>
            <a:r>
              <a:rPr lang="pl-PL" b="0" baseline="0" dirty="0" err="1" smtClean="0"/>
              <a:t>here</a:t>
            </a:r>
            <a:r>
              <a:rPr lang="pl-PL" b="0" baseline="0" dirty="0" smtClean="0"/>
              <a:t>. </a:t>
            </a:r>
            <a:r>
              <a:rPr lang="pl-PL" b="0" baseline="0" dirty="0" err="1" smtClean="0"/>
              <a:t>Maybe</a:t>
            </a:r>
            <a:r>
              <a:rPr lang="pl-PL" b="0" baseline="0" dirty="0" smtClean="0"/>
              <a:t> </a:t>
            </a:r>
            <a:r>
              <a:rPr lang="pl-PL" b="0" baseline="0" dirty="0" err="1" smtClean="0"/>
              <a:t>say</a:t>
            </a:r>
            <a:r>
              <a:rPr lang="pl-PL" b="0" baseline="0" dirty="0" smtClean="0"/>
              <a:t> „</a:t>
            </a:r>
            <a:r>
              <a:rPr lang="pl-PL" b="0" baseline="0" dirty="0" err="1" smtClean="0"/>
              <a:t>architectures</a:t>
            </a:r>
            <a:r>
              <a:rPr lang="pl-PL" b="0" baseline="0" dirty="0" smtClean="0"/>
              <a:t> with </a:t>
            </a:r>
            <a:r>
              <a:rPr lang="pl-PL" b="0" baseline="0" dirty="0" err="1" smtClean="0"/>
              <a:t>similar</a:t>
            </a:r>
            <a:r>
              <a:rPr lang="pl-PL" b="0" baseline="0" dirty="0" smtClean="0"/>
              <a:t> </a:t>
            </a:r>
            <a:r>
              <a:rPr lang="pl-PL" b="0" baseline="0" dirty="0" err="1" smtClean="0"/>
              <a:t>structure</a:t>
            </a:r>
            <a:r>
              <a:rPr lang="pl-PL" b="0" baseline="0" dirty="0" smtClean="0"/>
              <a:t> </a:t>
            </a:r>
            <a:r>
              <a:rPr lang="pl-PL" b="0" baseline="0" dirty="0" err="1" smtClean="0"/>
              <a:t>or</a:t>
            </a:r>
            <a:r>
              <a:rPr lang="pl-PL" b="0" baseline="0" dirty="0" smtClean="0"/>
              <a:t> </a:t>
            </a:r>
            <a:r>
              <a:rPr lang="pl-PL" b="0" baseline="0" dirty="0" err="1" smtClean="0"/>
              <a:t>ISAs</a:t>
            </a:r>
            <a:r>
              <a:rPr lang="pl-PL" b="0" baseline="0" dirty="0" smtClean="0"/>
              <a:t>”</a:t>
            </a:r>
            <a:endParaRPr lang="en-US" b="1" dirty="0" smtClean="0"/>
          </a:p>
        </p:txBody>
      </p:sp>
      <p:sp>
        <p:nvSpPr>
          <p:cNvPr id="4" name="Slide Number Placeholder 3"/>
          <p:cNvSpPr>
            <a:spLocks noGrp="1"/>
          </p:cNvSpPr>
          <p:nvPr>
            <p:ph type="sldNum" sz="quarter" idx="10"/>
          </p:nvPr>
        </p:nvSpPr>
        <p:spPr/>
        <p:txBody>
          <a:bodyPr/>
          <a:lstStyle/>
          <a:p>
            <a:fld id="{377E65D2-CEEB-40F6-BD0E-738EC162A836}" type="slidenum">
              <a:rPr lang="en-US" smtClean="0"/>
              <a:t>4</a:t>
            </a:fld>
            <a:endParaRPr lang="en-US"/>
          </a:p>
        </p:txBody>
      </p:sp>
    </p:spTree>
    <p:extLst>
      <p:ext uri="{BB962C8B-B14F-4D97-AF65-F5344CB8AC3E}">
        <p14:creationId xmlns:p14="http://schemas.microsoft.com/office/powerpoint/2010/main" val="219343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1" baseline="0" dirty="0" smtClean="0"/>
              <a:t>Intro: </a:t>
            </a:r>
            <a:r>
              <a:rPr lang="en-US" b="0" baseline="0" dirty="0" smtClean="0"/>
              <a:t>Here is an interesting example of how synthesis can find an optimal program that is hard to find manually.</a:t>
            </a:r>
            <a:endParaRPr lang="en-US" b="1" baseline="0" dirty="0" smtClean="0"/>
          </a:p>
          <a:p>
            <a:pPr marL="0" indent="0">
              <a:buFont typeface="Arial" pitchFamily="34" charset="0"/>
              <a:buNone/>
            </a:pPr>
            <a:endParaRPr lang="en-US" b="0" baseline="0" dirty="0" smtClean="0"/>
          </a:p>
          <a:p>
            <a:pPr marL="171450" indent="-171450">
              <a:buFont typeface="Arial"/>
              <a:buChar char="•"/>
            </a:pPr>
            <a:r>
              <a:rPr lang="en-US" b="0" baseline="0" dirty="0" smtClean="0"/>
              <a:t>Here is a simple code written in C to transpose a matrix. Using the </a:t>
            </a:r>
            <a:r>
              <a:rPr lang="en-US" b="0" baseline="0" dirty="0" err="1" smtClean="0"/>
              <a:t>shufps</a:t>
            </a:r>
            <a:r>
              <a:rPr lang="en-US" b="0" baseline="0" dirty="0" smtClean="0"/>
              <a:t> instruction, which shuffles two </a:t>
            </a:r>
            <a:r>
              <a:rPr lang="en-US" b="0" baseline="0" dirty="0" err="1" smtClean="0"/>
              <a:t>bitvectors</a:t>
            </a:r>
            <a:r>
              <a:rPr lang="en-US" b="0" baseline="0" dirty="0" smtClean="0"/>
              <a:t> to create a new one, transpose can be optimized.</a:t>
            </a:r>
          </a:p>
          <a:p>
            <a:pPr marL="171450" indent="-171450">
              <a:buFont typeface="Arial"/>
              <a:buChar char="•"/>
            </a:pPr>
            <a:r>
              <a:rPr lang="en-US" b="0" baseline="0" dirty="0" smtClean="0"/>
              <a:t>But how to do it? For an expert (grad student), doing it manually took many days of effort.</a:t>
            </a:r>
          </a:p>
          <a:p>
            <a:pPr marL="171450" indent="-171450">
              <a:buFont typeface="Arial"/>
              <a:buChar char="•"/>
            </a:pPr>
            <a:r>
              <a:rPr lang="en-US" b="0" baseline="0" dirty="0" smtClean="0"/>
              <a:t>To do it with synthesis, the programmer just specifies this skeleton program, which is simply a high level intuition of the algorithm. In this case, the intuition simply is that the transpose can be obtained through a series of shuffles. But how many? Which ones exactly? The programmer need not bother about all those details.</a:t>
            </a:r>
          </a:p>
          <a:p>
            <a:pPr marL="171450" indent="-171450">
              <a:buFont typeface="Arial"/>
              <a:buChar char="•"/>
            </a:pPr>
            <a:r>
              <a:rPr lang="en-US" b="0" baseline="0" dirty="0" smtClean="0"/>
              <a:t>Here’s the synthesized program. It takes less than 10 seconds to synthesize, for a really large search space.</a:t>
            </a:r>
          </a:p>
          <a:p>
            <a:pPr marL="171450" indent="-171450">
              <a:buFont typeface="Arial"/>
              <a:buChar char="•"/>
            </a:pPr>
            <a:r>
              <a:rPr lang="en-US" b="0" baseline="0" dirty="0" smtClean="0"/>
              <a:t>Leo </a:t>
            </a:r>
            <a:r>
              <a:rPr lang="en-US" b="0" baseline="0" dirty="0" err="1" smtClean="0"/>
              <a:t>Meyerovich</a:t>
            </a:r>
            <a:r>
              <a:rPr lang="en-US" b="0" baseline="0" dirty="0" smtClean="0"/>
              <a:t> and Seth Fowler, who were recipients of the first Qualcomm Fellowship, used program synthesis for their parallel browser project.</a:t>
            </a:r>
          </a:p>
          <a:p>
            <a:pPr marL="171450" indent="-171450">
              <a:buFont typeface="Arial"/>
              <a:buChar char="•"/>
            </a:pPr>
            <a:r>
              <a:rPr lang="en-US" b="0" baseline="0" dirty="0" smtClean="0"/>
              <a:t>In some cases, the programmer need not specify the sketch, and the program can be generated without a sketch. This technique is called </a:t>
            </a:r>
            <a:r>
              <a:rPr lang="en-US" b="0" baseline="0" dirty="0" err="1" smtClean="0"/>
              <a:t>superoptimization</a:t>
            </a:r>
            <a:r>
              <a:rPr lang="en-US" b="0" baseline="0" dirty="0" smtClean="0"/>
              <a:t>.</a:t>
            </a:r>
          </a:p>
          <a:p>
            <a:pPr marL="171450" indent="-171450">
              <a:buFont typeface="Arial"/>
              <a:buChar char="•"/>
            </a:pPr>
            <a:r>
              <a:rPr lang="en-US" b="0" baseline="0" dirty="0" smtClean="0"/>
              <a:t>----- Meeting Notes (3/14/13 17:21) -----</a:t>
            </a:r>
          </a:p>
          <a:p>
            <a:pPr marL="171450" indent="-171450">
              <a:buFont typeface="Arial"/>
              <a:buChar char="•"/>
            </a:pPr>
            <a:r>
              <a:rPr lang="en-US" b="0" baseline="0" dirty="0" smtClean="0"/>
              <a:t>The human expert : someone in the past took so and so much time. Some domain expert.</a:t>
            </a:r>
          </a:p>
          <a:p>
            <a:pPr marL="171450" indent="-171450">
              <a:buFont typeface="Arial"/>
              <a:buChar char="•"/>
            </a:pPr>
            <a:endParaRPr lang="en-US" b="0" baseline="0" dirty="0" smtClean="0"/>
          </a:p>
          <a:p>
            <a:pPr marL="171450" indent="-171450">
              <a:buFont typeface="Arial"/>
              <a:buChar char="•"/>
            </a:pPr>
            <a:r>
              <a:rPr lang="en-US" b="0" baseline="0" dirty="0" smtClean="0"/>
              <a:t>Shorten. Just say that here's an example that shows the power of synthesis.</a:t>
            </a:r>
          </a:p>
        </p:txBody>
      </p:sp>
      <p:sp>
        <p:nvSpPr>
          <p:cNvPr id="4" name="Slide Number Placeholder 3"/>
          <p:cNvSpPr>
            <a:spLocks noGrp="1"/>
          </p:cNvSpPr>
          <p:nvPr>
            <p:ph type="sldNum" sz="quarter" idx="10"/>
          </p:nvPr>
        </p:nvSpPr>
        <p:spPr/>
        <p:txBody>
          <a:bodyPr/>
          <a:lstStyle/>
          <a:p>
            <a:fld id="{377E65D2-CEEB-40F6-BD0E-738EC162A836}" type="slidenum">
              <a:rPr lang="en-US" smtClean="0"/>
              <a:t>5</a:t>
            </a:fld>
            <a:endParaRPr lang="en-US"/>
          </a:p>
        </p:txBody>
      </p:sp>
    </p:spTree>
    <p:extLst>
      <p:ext uri="{BB962C8B-B14F-4D97-AF65-F5344CB8AC3E}">
        <p14:creationId xmlns:p14="http://schemas.microsoft.com/office/powerpoint/2010/main" val="223492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a:t>
            </a:r>
            <a:r>
              <a:rPr lang="en-US" b="1" baseline="0" dirty="0" smtClean="0"/>
              <a:t> </a:t>
            </a:r>
            <a:r>
              <a:rPr lang="en-US" b="0" baseline="0" dirty="0" smtClean="0"/>
              <a:t>With that background, here’s an overview of our project.</a:t>
            </a:r>
          </a:p>
          <a:p>
            <a:endParaRPr lang="en-US" b="0" baseline="0" dirty="0" smtClean="0"/>
          </a:p>
          <a:p>
            <a:pPr marL="171450" indent="-171450">
              <a:buFont typeface="Arial"/>
              <a:buChar char="•"/>
            </a:pPr>
            <a:r>
              <a:rPr lang="en-US" b="0" baseline="0" dirty="0" smtClean="0"/>
              <a:t>The programmer programs the hardware using a C-like high-level program.</a:t>
            </a:r>
          </a:p>
          <a:p>
            <a:pPr marL="171450" indent="-171450">
              <a:buFont typeface="Arial"/>
              <a:buChar char="•"/>
            </a:pPr>
            <a:r>
              <a:rPr lang="en-US" b="0" baseline="0" dirty="0" smtClean="0"/>
              <a:t>Our code </a:t>
            </a:r>
            <a:r>
              <a:rPr lang="en-US" b="0" baseline="0" dirty="0" err="1" smtClean="0"/>
              <a:t>partitioner</a:t>
            </a:r>
            <a:r>
              <a:rPr lang="en-US" b="0" baseline="0" dirty="0" smtClean="0"/>
              <a:t> partitions the program into smaller high-level programs.</a:t>
            </a:r>
          </a:p>
          <a:p>
            <a:pPr marL="171450" indent="-171450">
              <a:buFont typeface="Arial"/>
              <a:buChar char="•"/>
            </a:pPr>
            <a:r>
              <a:rPr lang="en-US" b="0" baseline="0" dirty="0" smtClean="0"/>
              <a:t>The code generator then converts these high-level programs to optimized machine code.</a:t>
            </a:r>
          </a:p>
          <a:p>
            <a:pPr marL="171450" indent="-171450">
              <a:buFont typeface="Arial"/>
              <a:buChar char="•"/>
            </a:pPr>
            <a:r>
              <a:rPr lang="en-US" b="0" baseline="0" dirty="0" smtClean="0"/>
              <a:t>The initial program is written in our programming model, while the partitioning and code generation use synthesis.</a:t>
            </a:r>
          </a:p>
          <a:p>
            <a:pPr marL="0" indent="0">
              <a:buFont typeface="Arial"/>
              <a:buNone/>
            </a:pPr>
            <a:endParaRPr lang="en-US" b="0" baseline="0" dirty="0" smtClean="0"/>
          </a:p>
          <a:p>
            <a:pPr marL="0" indent="0">
              <a:buFont typeface="Arial"/>
              <a:buNone/>
            </a:pPr>
            <a:r>
              <a:rPr lang="en-US" b="1" baseline="0" dirty="0" smtClean="0"/>
              <a:t>Transition</a:t>
            </a:r>
            <a:r>
              <a:rPr lang="en-US" b="0" baseline="0" dirty="0" smtClean="0"/>
              <a:t>: Now, </a:t>
            </a:r>
            <a:r>
              <a:rPr lang="en-US" b="0" baseline="0" dirty="0" err="1" smtClean="0"/>
              <a:t>Mangpo</a:t>
            </a:r>
            <a:r>
              <a:rPr lang="en-US" b="0" baseline="0" dirty="0" smtClean="0"/>
              <a:t> will explain in detail how our </a:t>
            </a:r>
            <a:r>
              <a:rPr lang="en-US" b="0" baseline="0" smtClean="0"/>
              <a:t>tool works.</a:t>
            </a:r>
          </a:p>
          <a:p>
            <a:pPr marL="0" indent="0">
              <a:buFont typeface="Arial"/>
              <a:buNone/>
            </a:pPr>
            <a:r>
              <a:rPr lang="en-US" b="0" baseline="0" smtClean="0"/>
              <a:t>----- Meeting Notes (3/14/13 17:21) -----</a:t>
            </a:r>
          </a:p>
          <a:p>
            <a:pPr marL="0" indent="0">
              <a:buFont typeface="Arial"/>
              <a:buNone/>
            </a:pPr>
            <a:r>
              <a:rPr lang="en-US" b="0" baseline="0" smtClean="0"/>
              <a:t>People might not get what this slide actually is talking about. Intro that this is about multicore architectures.</a:t>
            </a:r>
          </a:p>
          <a:p>
            <a:pPr marL="0" indent="0">
              <a:buFont typeface="Arial"/>
              <a:buNone/>
            </a:pPr>
            <a:endParaRPr lang="en-US" b="0" baseline="0" smtClean="0"/>
          </a:p>
          <a:p>
            <a:pPr marL="0" indent="0">
              <a:buFont typeface="Arial"/>
              <a:buNone/>
            </a:pPr>
            <a:r>
              <a:rPr lang="en-US" b="0" baseline="0" smtClean="0"/>
              <a:t>Also, some way to tie this to previous slides. Too much transition.</a:t>
            </a:r>
            <a:endParaRPr lang="en-US" b="1" dirty="0"/>
          </a:p>
        </p:txBody>
      </p:sp>
      <p:sp>
        <p:nvSpPr>
          <p:cNvPr id="4" name="Slide Number Placeholder 3"/>
          <p:cNvSpPr>
            <a:spLocks noGrp="1"/>
          </p:cNvSpPr>
          <p:nvPr>
            <p:ph type="sldNum" sz="quarter" idx="10"/>
          </p:nvPr>
        </p:nvSpPr>
        <p:spPr/>
        <p:txBody>
          <a:bodyPr/>
          <a:lstStyle/>
          <a:p>
            <a:fld id="{377E65D2-CEEB-40F6-BD0E-738EC162A836}" type="slidenum">
              <a:rPr lang="en-US" smtClean="0"/>
              <a:t>6</a:t>
            </a:fld>
            <a:endParaRPr lang="en-US"/>
          </a:p>
        </p:txBody>
      </p:sp>
    </p:spTree>
    <p:extLst>
      <p:ext uri="{BB962C8B-B14F-4D97-AF65-F5344CB8AC3E}">
        <p14:creationId xmlns:p14="http://schemas.microsoft.com/office/powerpoint/2010/main" val="271936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Intro sentence</a:t>
            </a:r>
            <a:r>
              <a:rPr lang="en-US" dirty="0" smtClean="0"/>
              <a:t>: Of course, it is almost impossible to build our tool from non-existing</a:t>
            </a:r>
            <a:r>
              <a:rPr lang="en-US" baseline="0" dirty="0" smtClean="0"/>
              <a:t> </a:t>
            </a:r>
            <a:r>
              <a:rPr lang="en-US" dirty="0" smtClean="0"/>
              <a:t>future </a:t>
            </a:r>
            <a:r>
              <a:rPr lang="en-US" baseline="0" dirty="0" smtClean="0"/>
              <a:t>architecture. Therefore, we pick GA as our case-study because it is an extreme case of what the future arch might look like. We believe that if we can support this hardware, we can also support other hardware.</a:t>
            </a:r>
            <a:endParaRPr lang="en-US" dirty="0" smtClean="0"/>
          </a:p>
          <a:p>
            <a:endParaRPr lang="en-US" dirty="0" smtClean="0"/>
          </a:p>
          <a:p>
            <a:r>
              <a:rPr lang="en-US" b="1" dirty="0" smtClean="0"/>
              <a:t>Sequence of talking points: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GA has</a:t>
            </a:r>
            <a:r>
              <a:rPr lang="en-US" baseline="0" dirty="0" smtClean="0"/>
              <a:t> many really tiny cores, only 32 machine instructions, and </a:t>
            </a:r>
            <a:r>
              <a:rPr lang="en-US" baseline="0" smtClean="0"/>
              <a:t>simple inter-connect.</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no shared memory, no cache, or even a clock</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More uniquely, it is a stack-based 18-bit arch.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If we look at the average energy usage per </a:t>
            </a:r>
            <a:r>
              <a:rPr lang="en-US" baseline="0" dirty="0" err="1" smtClean="0"/>
              <a:t>inst</a:t>
            </a:r>
            <a:r>
              <a:rPr lang="en-US" baseline="0" dirty="0" smtClean="0"/>
              <a:t>, the main stream </a:t>
            </a:r>
            <a:r>
              <a:rPr lang="en-US" baseline="0" dirty="0" err="1" smtClean="0"/>
              <a:t>risc</a:t>
            </a:r>
            <a:r>
              <a:rPr lang="en-US" baseline="0" dirty="0" smtClean="0"/>
              <a:t> arch such as ARM and </a:t>
            </a:r>
            <a:r>
              <a:rPr lang="en-US" baseline="0" dirty="0" err="1" smtClean="0"/>
              <a:t>qualcomm</a:t>
            </a:r>
            <a:r>
              <a:rPr lang="en-US" baseline="0" dirty="0" smtClean="0"/>
              <a:t> is 100x less energy eff.</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an actual application, FIR (full)</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However, it is extremely difficult to program on GA. Imagine you have to use multiple words to represent a number. A function cannot fit in one core, so you need to partition it.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Yet you can implement non-</a:t>
            </a:r>
            <a:r>
              <a:rPr lang="en-US" baseline="0" dirty="0" err="1" smtClean="0"/>
              <a:t>trivail</a:t>
            </a:r>
            <a:r>
              <a:rPr lang="en-US" baseline="0" dirty="0" smtClean="0"/>
              <a:t> application on GA such as MD5 hash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Meeting Notes (3/14/13 17:21)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Skip specs and energy efficiency. Say that "here's an architecture that we can evaluate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here are some of the explicit challanges in the model. Here are the challenges. Say that human will find it hard. Focus on the important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Say that "this is interesting because it is an extreme highlight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Highlight just the important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 the graph, data points are not visible and misunderstood. Point to those clearly.</a:t>
            </a:r>
          </a:p>
        </p:txBody>
      </p:sp>
      <p:sp>
        <p:nvSpPr>
          <p:cNvPr id="4" name="Slide Number Placeholder 3"/>
          <p:cNvSpPr>
            <a:spLocks noGrp="1"/>
          </p:cNvSpPr>
          <p:nvPr>
            <p:ph type="sldNum" sz="quarter" idx="10"/>
          </p:nvPr>
        </p:nvSpPr>
        <p:spPr/>
        <p:txBody>
          <a:bodyPr/>
          <a:lstStyle/>
          <a:p>
            <a:fld id="{377E65D2-CEEB-40F6-BD0E-738EC162A83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972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0" baseline="0" dirty="0" smtClean="0"/>
              <a:t>According to the GA documentation, example MD5 code is implemented on 10 cores, so programmers have to deal with partitioning, explicit comm. Furthermore, in each core, they have to write assembly-like program that also stack-based.</a:t>
            </a:r>
          </a:p>
          <a:p>
            <a:pPr marL="171450" indent="-171450">
              <a:buFont typeface="Arial" pitchFamily="34" charset="0"/>
              <a:buChar char="•"/>
            </a:pPr>
            <a:r>
              <a:rPr lang="en-US" b="0" baseline="0" dirty="0" smtClean="0"/>
              <a:t>Of course, no one wants to deal with these low-level details.</a:t>
            </a:r>
          </a:p>
          <a:p>
            <a:pPr marL="171450" indent="-171450">
              <a:buFont typeface="Arial" pitchFamily="34" charset="0"/>
              <a:buChar char="•"/>
            </a:pPr>
            <a:r>
              <a:rPr lang="en-US" b="0" baseline="0" dirty="0" smtClean="0"/>
              <a:t>The existing programing models for heterogeneous system don’t support such fine-grained partitioning but ours does and at the same time hides all the low-level detail implementation.</a:t>
            </a:r>
          </a:p>
          <a:p>
            <a:pPr marL="171450" indent="-171450">
              <a:buFont typeface="Arial" pitchFamily="34" charset="0"/>
              <a:buChar char="•"/>
            </a:pPr>
            <a:r>
              <a:rPr lang="en-US" b="0" baseline="0" dirty="0" smtClean="0"/>
              <a:t>Here is the snippet of a fragment of MD5 code in our language. It looks just a C function. Notice we represent 32-bit </a:t>
            </a:r>
            <a:r>
              <a:rPr lang="en-US" b="0" baseline="0" dirty="0" err="1" smtClean="0"/>
              <a:t>int</a:t>
            </a:r>
            <a:r>
              <a:rPr lang="en-US" b="0" baseline="0" dirty="0" smtClean="0"/>
              <a:t> (</a:t>
            </a:r>
            <a:r>
              <a:rPr lang="en-US" b="0" baseline="0" dirty="0" err="1" smtClean="0"/>
              <a:t>myInt</a:t>
            </a:r>
            <a:r>
              <a:rPr lang="en-US" b="0" baseline="0" dirty="0" smtClean="0"/>
              <a:t>) with 2 pairs of 18-bit </a:t>
            </a:r>
            <a:r>
              <a:rPr lang="en-US" b="0" baseline="0" dirty="0" err="1" smtClean="0"/>
              <a:t>int</a:t>
            </a:r>
            <a:r>
              <a:rPr lang="en-US" b="0" baseline="0" dirty="0" smtClean="0"/>
              <a:t> because GA only 18-bit numbers. (use laser to point)</a:t>
            </a:r>
          </a:p>
          <a:p>
            <a:pPr marL="171450" indent="-171450">
              <a:buFont typeface="Arial" pitchFamily="34" charset="0"/>
              <a:buChar char="•"/>
            </a:pPr>
            <a:r>
              <a:rPr lang="en-US" b="0" baseline="0" dirty="0" smtClean="0"/>
              <a:t>Our language extension allows programmer to specify placement of data and operation by using annotation.</a:t>
            </a:r>
          </a:p>
          <a:p>
            <a:pPr marL="171450" indent="-171450">
              <a:buFont typeface="Arial" pitchFamily="34" charset="0"/>
              <a:buChar char="•"/>
            </a:pPr>
            <a:r>
              <a:rPr lang="en-US" b="0" baseline="0" dirty="0" smtClean="0"/>
              <a:t>One way to deal with array of 32-bit number is to place the high order bits of the array on one core, and low order bits on another. And here is the placement of other variable and operation in the code.</a:t>
            </a:r>
          </a:p>
          <a:p>
            <a:pPr marL="171450" indent="-171450">
              <a:buFont typeface="Arial" pitchFamily="34" charset="0"/>
              <a:buChar char="•"/>
            </a:pPr>
            <a:r>
              <a:rPr lang="en-US" b="0" baseline="0" dirty="0" smtClean="0"/>
              <a:t>If we look at the big picture, there is communication, but we don’t have to handle it explicitly.</a:t>
            </a:r>
          </a:p>
          <a:p>
            <a:pPr marL="171450" indent="-171450">
              <a:buFont typeface="Arial" pitchFamily="34" charset="0"/>
              <a:buChar char="•"/>
            </a:pPr>
            <a:r>
              <a:rPr lang="en-US" b="0" baseline="0" dirty="0" smtClean="0"/>
              <a:t>If we don’t know the placement of something, we have an option to leave it unspecified like the red +.</a:t>
            </a:r>
          </a:p>
          <a:p>
            <a:endParaRPr lang="en-US" b="1" baseline="0" dirty="0" smtClean="0"/>
          </a:p>
          <a:p>
            <a:r>
              <a:rPr lang="en-US" b="1" baseline="0" dirty="0" smtClean="0"/>
              <a:t>Transition sentence</a:t>
            </a:r>
            <a:r>
              <a:rPr lang="en-US" b="0" baseline="0" dirty="0" smtClean="0"/>
              <a:t>: And here is where our synthesis technology comes in</a:t>
            </a:r>
          </a:p>
          <a:p>
            <a:r>
              <a:rPr lang="en-US" b="0" baseline="0" dirty="0" smtClean="0"/>
              <a:t>----- Meeting Notes (3/14/13 17:21) -----</a:t>
            </a:r>
          </a:p>
          <a:p>
            <a:r>
              <a:rPr lang="en-US" b="0" baseline="0" dirty="0" smtClean="0"/>
              <a:t>Too much stuff on the slides! Might have to skip details.</a:t>
            </a:r>
          </a:p>
        </p:txBody>
      </p:sp>
      <p:sp>
        <p:nvSpPr>
          <p:cNvPr id="4" name="Slide Number Placeholder 3"/>
          <p:cNvSpPr>
            <a:spLocks noGrp="1"/>
          </p:cNvSpPr>
          <p:nvPr>
            <p:ph type="sldNum" sz="quarter" idx="10"/>
          </p:nvPr>
        </p:nvSpPr>
        <p:spPr/>
        <p:txBody>
          <a:bodyPr/>
          <a:lstStyle/>
          <a:p>
            <a:fld id="{377E65D2-CEEB-40F6-BD0E-738EC162A83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6968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We run a simplified</a:t>
            </a:r>
            <a:r>
              <a:rPr lang="en-US" b="0" baseline="0" dirty="0" smtClean="0"/>
              <a:t> MD5 with one iteration through our current partitioning synthesizer. This fist example specifies the initial data placement, our </a:t>
            </a:r>
            <a:r>
              <a:rPr lang="en-US" b="0" baseline="0" dirty="0" err="1" smtClean="0"/>
              <a:t>partitioner</a:t>
            </a:r>
            <a:r>
              <a:rPr lang="en-US" b="0" baseline="0" dirty="0" smtClean="0"/>
              <a:t> automatically outputs the best mapping of computation on cores such that it minimizes # of </a:t>
            </a:r>
            <a:r>
              <a:rPr lang="en-US" b="0" baseline="0" dirty="0" err="1" smtClean="0"/>
              <a:t>msgs</a:t>
            </a:r>
            <a:r>
              <a:rPr lang="en-US" b="0" baseline="0" dirty="0" smtClean="0"/>
              <a:t> passing between cores.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If we change the architecture by doubling the core size. The best placement assignment is changed. Notice that we can fit more computation on each core.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With same arch, but </a:t>
            </a:r>
            <a:r>
              <a:rPr lang="en-US" b="0" baseline="0" dirty="0" err="1" smtClean="0"/>
              <a:t>init</a:t>
            </a:r>
            <a:r>
              <a:rPr lang="en-US" b="0" baseline="0" dirty="0" smtClean="0"/>
              <a:t> placement is changed, best mapping is also changed.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The point I want to make is that </a:t>
            </a:r>
            <a:r>
              <a:rPr lang="en-US" baseline="0" dirty="0" smtClean="0"/>
              <a:t>our system is easily </a:t>
            </a:r>
            <a:r>
              <a:rPr lang="en-US" baseline="0" dirty="0" err="1" smtClean="0"/>
              <a:t>retargetable</a:t>
            </a:r>
            <a:r>
              <a:rPr lang="en-US" baseline="0" dirty="0" smtClean="0"/>
              <a:t> across different architectures.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Transition: let’s now move on to the back end of our tool</a:t>
            </a:r>
          </a:p>
          <a:p>
            <a:endParaRPr lang="en-US" baseline="0" dirty="0" smtClean="0"/>
          </a:p>
          <a:p>
            <a:r>
              <a:rPr lang="en-US" baseline="0" dirty="0" smtClean="0"/>
              <a:t>----- Meeting Notes (3/14/13 17:21) -----</a:t>
            </a:r>
          </a:p>
          <a:p>
            <a:r>
              <a:rPr lang="en-US" baseline="0" dirty="0" smtClean="0"/>
              <a:t>Can steal some time here!</a:t>
            </a:r>
          </a:p>
        </p:txBody>
      </p:sp>
      <p:sp>
        <p:nvSpPr>
          <p:cNvPr id="4" name="Slide Number Placeholder 3"/>
          <p:cNvSpPr>
            <a:spLocks noGrp="1"/>
          </p:cNvSpPr>
          <p:nvPr>
            <p:ph type="sldNum" sz="quarter" idx="10"/>
          </p:nvPr>
        </p:nvSpPr>
        <p:spPr/>
        <p:txBody>
          <a:bodyPr/>
          <a:lstStyle/>
          <a:p>
            <a:fld id="{377E65D2-CEEB-40F6-BD0E-738EC162A83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025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techtalks.tv/talks/54110/"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cva.stanford.edu/publications/2010/jbalfour-thesis.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657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fontScale="90000"/>
          </a:bodyPr>
          <a:lstStyle/>
          <a:p>
            <a:r>
              <a:rPr lang="en-US" dirty="0" smtClean="0">
                <a:solidFill>
                  <a:schemeClr val="bg1"/>
                </a:solidFill>
              </a:rPr>
              <a:t>Programming Model and Synthesis for Low-power Spatial Architectures</a:t>
            </a:r>
            <a:endParaRPr lang="en-US" dirty="0">
              <a:solidFill>
                <a:schemeClr val="bg1"/>
              </a:solidFill>
            </a:endParaRPr>
          </a:p>
        </p:txBody>
      </p:sp>
      <p:sp>
        <p:nvSpPr>
          <p:cNvPr id="3" name="Subtitle 2"/>
          <p:cNvSpPr>
            <a:spLocks noGrp="1"/>
          </p:cNvSpPr>
          <p:nvPr>
            <p:ph type="subTitle" idx="1"/>
          </p:nvPr>
        </p:nvSpPr>
        <p:spPr/>
        <p:txBody>
          <a:bodyPr>
            <a:normAutofit fontScale="85000" lnSpcReduction="20000"/>
          </a:bodyPr>
          <a:lstStyle/>
          <a:p>
            <a:r>
              <a:rPr lang="en-US" dirty="0" smtClean="0"/>
              <a:t>Phitchaya Mangpo Phothilimthana</a:t>
            </a:r>
          </a:p>
          <a:p>
            <a:r>
              <a:rPr lang="en-US" dirty="0" smtClean="0"/>
              <a:t>Nishant Totla</a:t>
            </a:r>
          </a:p>
          <a:p>
            <a:endParaRPr lang="en-US" dirty="0"/>
          </a:p>
          <a:p>
            <a:r>
              <a:rPr lang="en-US" dirty="0" smtClean="0"/>
              <a:t>University of California, Berkeley</a:t>
            </a:r>
            <a:endParaRPr lang="en-US" dirty="0"/>
          </a:p>
        </p:txBody>
      </p:sp>
    </p:spTree>
    <p:extLst>
      <p:ext uri="{BB962C8B-B14F-4D97-AF65-F5344CB8AC3E}">
        <p14:creationId xmlns:p14="http://schemas.microsoft.com/office/powerpoint/2010/main" val="419354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62800" y="1066800"/>
            <a:ext cx="2057400" cy="2019300"/>
            <a:chOff x="6781800" y="1181100"/>
            <a:chExt cx="2057400" cy="2019300"/>
          </a:xfrm>
        </p:grpSpPr>
        <p:sp>
          <p:nvSpPr>
            <p:cNvPr id="6" name="Rectangle 5"/>
            <p:cNvSpPr/>
            <p:nvPr/>
          </p:nvSpPr>
          <p:spPr>
            <a:xfrm>
              <a:off x="6934200" y="1562100"/>
              <a:ext cx="1676400" cy="4191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err="1" smtClean="0">
                  <a:solidFill>
                    <a:prstClr val="white"/>
                  </a:solidFill>
                </a:rPr>
                <a:t>Partitioner</a:t>
              </a:r>
              <a:endParaRPr lang="en-US" sz="1600" dirty="0">
                <a:solidFill>
                  <a:prstClr val="white"/>
                </a:solidFill>
              </a:endParaRPr>
            </a:p>
          </p:txBody>
        </p:sp>
        <p:sp>
          <p:nvSpPr>
            <p:cNvPr id="7" name="Rectangle 6"/>
            <p:cNvSpPr/>
            <p:nvPr/>
          </p:nvSpPr>
          <p:spPr>
            <a:xfrm>
              <a:off x="6946900" y="2362200"/>
              <a:ext cx="1676400" cy="4191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smtClean="0">
                  <a:solidFill>
                    <a:prstClr val="white"/>
                  </a:solidFill>
                </a:rPr>
                <a:t>Code Generator</a:t>
              </a:r>
              <a:endParaRPr lang="en-US" sz="1600" dirty="0">
                <a:solidFill>
                  <a:prstClr val="white"/>
                </a:solidFill>
              </a:endParaRPr>
            </a:p>
          </p:txBody>
        </p:sp>
        <p:sp>
          <p:nvSpPr>
            <p:cNvPr id="10" name="Down Arrow 9"/>
            <p:cNvSpPr/>
            <p:nvPr/>
          </p:nvSpPr>
          <p:spPr>
            <a:xfrm>
              <a:off x="7677150" y="1219200"/>
              <a:ext cx="190500" cy="2667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a:solidFill>
                  <a:prstClr val="black"/>
                </a:solidFill>
              </a:endParaRPr>
            </a:p>
          </p:txBody>
        </p:sp>
        <p:sp>
          <p:nvSpPr>
            <p:cNvPr id="12" name="Down Arrow 11"/>
            <p:cNvSpPr/>
            <p:nvPr/>
          </p:nvSpPr>
          <p:spPr>
            <a:xfrm>
              <a:off x="7689850" y="2857500"/>
              <a:ext cx="190500" cy="2667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a:solidFill>
                  <a:prstClr val="black"/>
                </a:solidFill>
              </a:endParaRPr>
            </a:p>
          </p:txBody>
        </p:sp>
        <p:sp>
          <p:nvSpPr>
            <p:cNvPr id="11" name="Down Arrow 10"/>
            <p:cNvSpPr/>
            <p:nvPr/>
          </p:nvSpPr>
          <p:spPr>
            <a:xfrm>
              <a:off x="7677150" y="2019300"/>
              <a:ext cx="190500" cy="2667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a:solidFill>
                  <a:prstClr val="black"/>
                </a:solidFill>
              </a:endParaRPr>
            </a:p>
          </p:txBody>
        </p:sp>
        <p:sp>
          <p:nvSpPr>
            <p:cNvPr id="3" name="Rectangle 2"/>
            <p:cNvSpPr/>
            <p:nvPr/>
          </p:nvSpPr>
          <p:spPr>
            <a:xfrm>
              <a:off x="6781800" y="1181100"/>
              <a:ext cx="2057400" cy="1181100"/>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581900" y="2857500"/>
              <a:ext cx="495300" cy="342900"/>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Retargetable</a:t>
            </a:r>
            <a:r>
              <a:rPr lang="en-US" dirty="0" smtClean="0">
                <a:solidFill>
                  <a:schemeClr val="bg1"/>
                </a:solidFill>
              </a:rPr>
              <a:t> Code Generation</a:t>
            </a:r>
            <a:endParaRPr lang="en-US" dirty="0">
              <a:solidFill>
                <a:schemeClr val="bg1"/>
              </a:solidFill>
            </a:endParaRPr>
          </a:p>
        </p:txBody>
      </p:sp>
      <p:sp>
        <p:nvSpPr>
          <p:cNvPr id="4" name="Content Placeholder 2"/>
          <p:cNvSpPr>
            <a:spLocks noGrp="1"/>
          </p:cNvSpPr>
          <p:nvPr>
            <p:ph idx="1"/>
          </p:nvPr>
        </p:nvSpPr>
        <p:spPr>
          <a:xfrm>
            <a:off x="609600" y="4114800"/>
            <a:ext cx="7848600" cy="1100792"/>
          </a:xfrm>
          <a:ln>
            <a:solidFill>
              <a:schemeClr val="tx1"/>
            </a:solidFill>
          </a:ln>
        </p:spPr>
        <p:txBody>
          <a:bodyPr>
            <a:normAutofit/>
          </a:bodyPr>
          <a:lstStyle/>
          <a:p>
            <a:pPr marL="0" indent="0">
              <a:buNone/>
            </a:pPr>
            <a:r>
              <a:rPr lang="en-US" sz="2400" dirty="0" smtClean="0"/>
              <a:t>Example: define exclusive-or for a stack architecture</a:t>
            </a:r>
          </a:p>
          <a:p>
            <a:pPr marL="0" indent="0" algn="ctr">
              <a:buNone/>
            </a:pPr>
            <a:r>
              <a:rPr lang="en-US" sz="2400" dirty="0" err="1" smtClean="0">
                <a:latin typeface="Courier" pitchFamily="49" charset="0"/>
              </a:rPr>
              <a:t>xor</a:t>
            </a:r>
            <a:r>
              <a:rPr lang="en-US" sz="2400" dirty="0" smtClean="0">
                <a:latin typeface="Courier" pitchFamily="49" charset="0"/>
              </a:rPr>
              <a:t> = lambda: push(pop() ^ pop())</a:t>
            </a:r>
            <a:endParaRPr lang="en-US" sz="2400" dirty="0"/>
          </a:p>
          <a:p>
            <a:pPr marL="0" indent="0">
              <a:buNone/>
            </a:pPr>
            <a:endParaRPr lang="en-US" sz="2400" dirty="0"/>
          </a:p>
        </p:txBody>
      </p:sp>
      <p:sp>
        <p:nvSpPr>
          <p:cNvPr id="8" name="TextBox 7"/>
          <p:cNvSpPr txBox="1"/>
          <p:nvPr/>
        </p:nvSpPr>
        <p:spPr>
          <a:xfrm>
            <a:off x="457200" y="1252478"/>
            <a:ext cx="7924800" cy="2862322"/>
          </a:xfrm>
          <a:prstGeom prst="rect">
            <a:avLst/>
          </a:prstGeom>
          <a:noFill/>
        </p:spPr>
        <p:txBody>
          <a:bodyPr wrap="square" rtlCol="0">
            <a:spAutoFit/>
          </a:bodyPr>
          <a:lstStyle/>
          <a:p>
            <a:r>
              <a:rPr lang="en-US" sz="2800" dirty="0" smtClean="0"/>
              <a:t>Traditional compiler needs many tasks:</a:t>
            </a:r>
          </a:p>
          <a:p>
            <a:pPr lvl="1"/>
            <a:r>
              <a:rPr lang="en-US" sz="2000" dirty="0" smtClean="0">
                <a:solidFill>
                  <a:schemeClr val="tx2"/>
                </a:solidFill>
              </a:rPr>
              <a:t>implement optimizing transformations,</a:t>
            </a:r>
            <a:endParaRPr lang="en-US" sz="2000" dirty="0">
              <a:solidFill>
                <a:schemeClr val="tx2"/>
              </a:solidFill>
            </a:endParaRPr>
          </a:p>
          <a:p>
            <a:pPr lvl="1"/>
            <a:r>
              <a:rPr lang="en-US" sz="2000" dirty="0">
                <a:solidFill>
                  <a:schemeClr val="tx2"/>
                </a:solidFill>
              </a:rPr>
              <a:t>i</a:t>
            </a:r>
            <a:r>
              <a:rPr lang="en-US" sz="2000" dirty="0" smtClean="0">
                <a:solidFill>
                  <a:schemeClr val="tx2"/>
                </a:solidFill>
              </a:rPr>
              <a:t>ncluding hardware-specific code generation</a:t>
            </a:r>
            <a:br>
              <a:rPr lang="en-US" sz="2000" dirty="0" smtClean="0">
                <a:solidFill>
                  <a:schemeClr val="tx2"/>
                </a:solidFill>
              </a:rPr>
            </a:br>
            <a:r>
              <a:rPr lang="en-US" sz="2000" dirty="0" smtClean="0">
                <a:solidFill>
                  <a:schemeClr val="tx2"/>
                </a:solidFill>
              </a:rPr>
              <a:t>(e.g. register </a:t>
            </a:r>
            <a:r>
              <a:rPr lang="en-US" sz="2000" dirty="0">
                <a:solidFill>
                  <a:schemeClr val="tx2"/>
                </a:solidFill>
              </a:rPr>
              <a:t>allocation, </a:t>
            </a:r>
            <a:r>
              <a:rPr lang="en-US" sz="2000" dirty="0" smtClean="0">
                <a:solidFill>
                  <a:schemeClr val="tx2"/>
                </a:solidFill>
              </a:rPr>
              <a:t>instruction scheduling)</a:t>
            </a:r>
            <a:endParaRPr lang="en-US" sz="2000" dirty="0">
              <a:solidFill>
                <a:schemeClr val="tx2"/>
              </a:solidFill>
            </a:endParaRPr>
          </a:p>
          <a:p>
            <a:endParaRPr lang="en-US" sz="2000" dirty="0" smtClean="0"/>
          </a:p>
          <a:p>
            <a:r>
              <a:rPr lang="en-US" sz="2800" dirty="0" smtClean="0"/>
              <a:t>Synthesis-based code translation needs only these:</a:t>
            </a:r>
          </a:p>
          <a:p>
            <a:pPr marL="800100" lvl="1" indent="-342900">
              <a:buFont typeface="Arial" pitchFamily="34" charset="0"/>
              <a:buChar char="•"/>
            </a:pPr>
            <a:r>
              <a:rPr lang="en-US" sz="2000" dirty="0">
                <a:solidFill>
                  <a:schemeClr val="tx2"/>
                </a:solidFill>
              </a:rPr>
              <a:t>d</a:t>
            </a:r>
            <a:r>
              <a:rPr lang="en-US" sz="2000" dirty="0" smtClean="0">
                <a:solidFill>
                  <a:schemeClr val="tx2"/>
                </a:solidFill>
              </a:rPr>
              <a:t>efine space of programs to search, via code templates</a:t>
            </a:r>
          </a:p>
          <a:p>
            <a:pPr marL="800100" lvl="1" indent="-342900">
              <a:buFont typeface="Arial" pitchFamily="34" charset="0"/>
              <a:buChar char="•"/>
            </a:pPr>
            <a:r>
              <a:rPr lang="en-US" sz="2000" dirty="0">
                <a:solidFill>
                  <a:schemeClr val="tx2"/>
                </a:solidFill>
              </a:rPr>
              <a:t>d</a:t>
            </a:r>
            <a:r>
              <a:rPr lang="en-US" sz="2000" dirty="0" smtClean="0">
                <a:solidFill>
                  <a:schemeClr val="tx2"/>
                </a:solidFill>
              </a:rPr>
              <a:t>efine machine instructions, as if writing an interpreter</a:t>
            </a:r>
            <a:endParaRPr lang="en-US" sz="2000" dirty="0">
              <a:solidFill>
                <a:schemeClr val="tx2"/>
              </a:solidFill>
            </a:endParaRPr>
          </a:p>
        </p:txBody>
      </p:sp>
      <p:sp>
        <p:nvSpPr>
          <p:cNvPr id="9" name="TextBox 8"/>
          <p:cNvSpPr txBox="1"/>
          <p:nvPr/>
        </p:nvSpPr>
        <p:spPr>
          <a:xfrm>
            <a:off x="457200" y="5443716"/>
            <a:ext cx="8534400" cy="1138773"/>
          </a:xfrm>
          <a:prstGeom prst="rect">
            <a:avLst/>
          </a:prstGeom>
          <a:noFill/>
        </p:spPr>
        <p:txBody>
          <a:bodyPr wrap="square" rtlCol="0">
            <a:spAutoFit/>
          </a:bodyPr>
          <a:lstStyle/>
          <a:p>
            <a:r>
              <a:rPr lang="en-US" sz="2800" dirty="0" smtClean="0">
                <a:solidFill>
                  <a:prstClr val="black"/>
                </a:solidFill>
              </a:rPr>
              <a:t>Synthesizer can generate code from </a:t>
            </a:r>
          </a:p>
          <a:p>
            <a:pPr marL="800100" lvl="1" indent="-342900">
              <a:buFont typeface="Arial" pitchFamily="34" charset="0"/>
              <a:buChar char="•"/>
            </a:pPr>
            <a:r>
              <a:rPr lang="en-US" sz="2000" dirty="0" smtClean="0">
                <a:solidFill>
                  <a:schemeClr val="tx2"/>
                </a:solidFill>
              </a:rPr>
              <a:t>a template with holes as in transpose example --&gt; </a:t>
            </a:r>
            <a:r>
              <a:rPr lang="en-US" sz="2000" i="1" dirty="0" smtClean="0">
                <a:solidFill>
                  <a:schemeClr val="tx2"/>
                </a:solidFill>
              </a:rPr>
              <a:t>sketching</a:t>
            </a:r>
          </a:p>
          <a:p>
            <a:pPr marL="800100" lvl="1" indent="-342900">
              <a:buFont typeface="Arial" pitchFamily="34" charset="0"/>
              <a:buChar char="•"/>
            </a:pPr>
            <a:r>
              <a:rPr lang="en-US" sz="2000" dirty="0" smtClean="0">
                <a:solidFill>
                  <a:schemeClr val="tx2"/>
                </a:solidFill>
              </a:rPr>
              <a:t>an unconstrained template --&gt; </a:t>
            </a:r>
            <a:r>
              <a:rPr lang="en-US" sz="2000" i="1" dirty="0" err="1" smtClean="0">
                <a:solidFill>
                  <a:schemeClr val="tx2"/>
                </a:solidFill>
              </a:rPr>
              <a:t>superoptimization</a:t>
            </a:r>
            <a:endParaRPr lang="en-US" sz="2000" i="1" dirty="0">
              <a:solidFill>
                <a:schemeClr val="tx2"/>
              </a:solidFill>
            </a:endParaRPr>
          </a:p>
        </p:txBody>
      </p:sp>
    </p:spTree>
    <p:extLst>
      <p:ext uri="{BB962C8B-B14F-4D97-AF65-F5344CB8AC3E}">
        <p14:creationId xmlns:p14="http://schemas.microsoft.com/office/powerpoint/2010/main" val="16638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bg/>
                                          </p:spTgt>
                                        </p:tgtEl>
                                        <p:attrNameLst>
                                          <p:attrName>style.visibility</p:attrName>
                                        </p:attrNameLst>
                                      </p:cBhvr>
                                      <p:to>
                                        <p:strVal val="visible"/>
                                      </p:to>
                                    </p:set>
                                    <p:animEffect transition="in" filter="fade">
                                      <p:cBhvr>
                                        <p:cTn id="16" dur="500"/>
                                        <p:tgtEl>
                                          <p:spTgt spid="4">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Autofit/>
          </a:bodyPr>
          <a:lstStyle/>
          <a:p>
            <a:r>
              <a:rPr lang="en-US" sz="3600" dirty="0" smtClean="0">
                <a:solidFill>
                  <a:schemeClr val="bg1"/>
                </a:solidFill>
              </a:rPr>
              <a:t>Code Generation via </a:t>
            </a:r>
            <a:r>
              <a:rPr lang="en-US" sz="3600" dirty="0" err="1">
                <a:solidFill>
                  <a:schemeClr val="bg1"/>
                </a:solidFill>
              </a:rPr>
              <a:t>S</a:t>
            </a:r>
            <a:r>
              <a:rPr lang="en-US" sz="3600" dirty="0" err="1" smtClean="0">
                <a:solidFill>
                  <a:schemeClr val="bg1"/>
                </a:solidFill>
              </a:rPr>
              <a:t>uperoptimization</a:t>
            </a:r>
            <a:endParaRPr lang="en-US" sz="3600" dirty="0">
              <a:solidFill>
                <a:schemeClr val="bg1"/>
              </a:solidFill>
            </a:endParaRPr>
          </a:p>
        </p:txBody>
      </p:sp>
      <p:sp>
        <p:nvSpPr>
          <p:cNvPr id="3" name="Content Placeholder 2"/>
          <p:cNvSpPr>
            <a:spLocks noGrp="1"/>
          </p:cNvSpPr>
          <p:nvPr>
            <p:ph idx="1"/>
          </p:nvPr>
        </p:nvSpPr>
        <p:spPr>
          <a:xfrm>
            <a:off x="381000" y="2514600"/>
            <a:ext cx="8229600" cy="2133600"/>
          </a:xfrm>
        </p:spPr>
        <p:txBody>
          <a:bodyPr>
            <a:normAutofit/>
          </a:bodyPr>
          <a:lstStyle/>
          <a:p>
            <a:pPr marL="0" indent="0">
              <a:buNone/>
            </a:pPr>
            <a:r>
              <a:rPr lang="en-US" sz="2800" dirty="0" smtClean="0"/>
              <a:t>Synthesized functions are </a:t>
            </a:r>
            <a:endParaRPr lang="en-US" sz="2800" dirty="0"/>
          </a:p>
          <a:p>
            <a:pPr marL="400050" lvl="1" indent="0">
              <a:buNone/>
            </a:pPr>
            <a:r>
              <a:rPr lang="en-US" sz="2000" dirty="0">
                <a:solidFill>
                  <a:srgbClr val="00B050"/>
                </a:solidFill>
              </a:rPr>
              <a:t>1.7x – 5.2x faster </a:t>
            </a:r>
            <a:r>
              <a:rPr lang="en-US" sz="2000" dirty="0"/>
              <a:t>and </a:t>
            </a:r>
            <a:r>
              <a:rPr lang="en-US" sz="2000" dirty="0">
                <a:solidFill>
                  <a:srgbClr val="00B050"/>
                </a:solidFill>
              </a:rPr>
              <a:t>1.8x – 4x shorter </a:t>
            </a:r>
            <a:r>
              <a:rPr lang="en-US" sz="2000" dirty="0"/>
              <a:t>than </a:t>
            </a:r>
            <a:br>
              <a:rPr lang="en-US" sz="2000" dirty="0"/>
            </a:br>
            <a:r>
              <a:rPr lang="en-US" sz="2000" dirty="0"/>
              <a:t>naïve implementation of simple </a:t>
            </a:r>
            <a:r>
              <a:rPr lang="en-US" sz="2000" dirty="0" err="1"/>
              <a:t>GreenArrays</a:t>
            </a:r>
            <a:r>
              <a:rPr lang="en-US" sz="2000" dirty="0"/>
              <a:t> </a:t>
            </a:r>
            <a:r>
              <a:rPr lang="en-US" sz="2000" dirty="0" smtClean="0"/>
              <a:t>functions</a:t>
            </a:r>
          </a:p>
          <a:p>
            <a:pPr marL="400050" lvl="1" indent="0">
              <a:buNone/>
            </a:pPr>
            <a:r>
              <a:rPr lang="en-US" sz="2000" dirty="0" smtClean="0">
                <a:solidFill>
                  <a:schemeClr val="accent1"/>
                </a:solidFill>
              </a:rPr>
              <a:t>1.1x-1.4x faster </a:t>
            </a:r>
            <a:r>
              <a:rPr lang="en-US" sz="2000" dirty="0" smtClean="0"/>
              <a:t>and </a:t>
            </a:r>
            <a:r>
              <a:rPr lang="en-US" sz="2000" dirty="0" smtClean="0">
                <a:solidFill>
                  <a:schemeClr val="accent1"/>
                </a:solidFill>
              </a:rPr>
              <a:t>1.5x shorter </a:t>
            </a:r>
            <a:r>
              <a:rPr lang="en-US" sz="2000" dirty="0" smtClean="0"/>
              <a:t>than optimized hand-written </a:t>
            </a:r>
            <a:r>
              <a:rPr lang="en-US" sz="2000" dirty="0" err="1" smtClean="0"/>
              <a:t>GreenArrays</a:t>
            </a:r>
            <a:r>
              <a:rPr lang="en-US" sz="2000" dirty="0" smtClean="0"/>
              <a:t> functions by </a:t>
            </a:r>
            <a:r>
              <a:rPr lang="en-US" sz="2000" b="1" dirty="0" smtClean="0">
                <a:solidFill>
                  <a:schemeClr val="accent1"/>
                </a:solidFill>
              </a:rPr>
              <a:t>experts</a:t>
            </a:r>
            <a:r>
              <a:rPr lang="en-US" sz="2000" dirty="0" smtClean="0">
                <a:solidFill>
                  <a:schemeClr val="accent1"/>
                </a:solidFill>
              </a:rPr>
              <a:t> </a:t>
            </a:r>
            <a:r>
              <a:rPr lang="en-US" sz="2000" dirty="0" smtClean="0"/>
              <a:t>(MD5 App Note)</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4111972344"/>
              </p:ext>
            </p:extLst>
          </p:nvPr>
        </p:nvGraphicFramePr>
        <p:xfrm>
          <a:off x="4876800" y="4724400"/>
          <a:ext cx="3847502" cy="1854200"/>
        </p:xfrm>
        <a:graphic>
          <a:graphicData uri="http://schemas.openxmlformats.org/drawingml/2006/table">
            <a:tbl>
              <a:tblPr firstRow="1" bandRow="1">
                <a:tableStyleId>{073A0DAA-6AF3-43AB-8588-CEC1D06C72B9}</a:tableStyleId>
              </a:tblPr>
              <a:tblGrid>
                <a:gridCol w="1066800"/>
                <a:gridCol w="2780702"/>
              </a:tblGrid>
              <a:tr h="370840">
                <a:tc>
                  <a:txBody>
                    <a:bodyPr/>
                    <a:lstStyle/>
                    <a:p>
                      <a:pPr algn="ctr"/>
                      <a:r>
                        <a:rPr lang="en-US" sz="1800" dirty="0" smtClean="0"/>
                        <a:t>Program</a:t>
                      </a:r>
                      <a:endParaRPr lang="en-US" sz="1800" dirty="0">
                        <a:latin typeface="Candara" pitchFamily="34" charset="0"/>
                        <a:cs typeface="Calibri" pitchFamily="34" charset="0"/>
                      </a:endParaRPr>
                    </a:p>
                  </a:txBody>
                  <a:tcPr/>
                </a:tc>
                <a:tc>
                  <a:txBody>
                    <a:bodyPr/>
                    <a:lstStyle/>
                    <a:p>
                      <a:pPr algn="ctr"/>
                      <a:r>
                        <a:rPr lang="en-US" sz="1800" dirty="0" smtClean="0"/>
                        <a:t>Solution</a:t>
                      </a:r>
                      <a:endParaRPr lang="en-US" sz="1800" dirty="0">
                        <a:latin typeface="Candara" pitchFamily="34" charset="0"/>
                        <a:cs typeface="Calibri" pitchFamily="34" charset="0"/>
                      </a:endParaRPr>
                    </a:p>
                  </a:txBody>
                  <a:tcPr/>
                </a:tc>
              </a:tr>
              <a:tr h="370840">
                <a:tc>
                  <a:txBody>
                    <a:bodyPr/>
                    <a:lstStyle/>
                    <a:p>
                      <a:r>
                        <a:rPr lang="en-US" sz="1800" dirty="0" smtClean="0"/>
                        <a:t>x/3</a:t>
                      </a:r>
                      <a:endParaRPr lang="en-US" sz="1800" dirty="0" smtClean="0">
                        <a:latin typeface="Candara" pitchFamily="34" charset="0"/>
                        <a:cs typeface="Calibri" pitchFamily="34" charset="0"/>
                      </a:endParaRPr>
                    </a:p>
                  </a:txBody>
                  <a:tcPr/>
                </a:tc>
                <a:tc>
                  <a:txBody>
                    <a:bodyPr/>
                    <a:lstStyle/>
                    <a:p>
                      <a:r>
                        <a:rPr lang="en-US" sz="1800" dirty="0" smtClean="0"/>
                        <a:t>(43691 * x) &gt;&gt; 17</a:t>
                      </a:r>
                      <a:endParaRPr lang="en-US" sz="1800" dirty="0">
                        <a:latin typeface="Candara" pitchFamily="34" charset="0"/>
                        <a:cs typeface="Calibri" pitchFamily="34" charset="0"/>
                      </a:endParaRPr>
                    </a:p>
                  </a:txBody>
                  <a:tcPr/>
                </a:tc>
              </a:tr>
              <a:tr h="370840">
                <a:tc>
                  <a:txBody>
                    <a:bodyPr/>
                    <a:lstStyle/>
                    <a:p>
                      <a:r>
                        <a:rPr lang="en-US" sz="1800" dirty="0" smtClean="0"/>
                        <a:t>x/5</a:t>
                      </a:r>
                      <a:endParaRPr lang="en-US" sz="1800" dirty="0">
                        <a:latin typeface="Candara" pitchFamily="34" charset="0"/>
                        <a:cs typeface="Calibri" pitchFamily="34" charset="0"/>
                      </a:endParaRPr>
                    </a:p>
                  </a:txBody>
                  <a:tcPr/>
                </a:tc>
                <a:tc>
                  <a:txBody>
                    <a:bodyPr/>
                    <a:lstStyle/>
                    <a:p>
                      <a:r>
                        <a:rPr lang="en-US" sz="1800" dirty="0" smtClean="0"/>
                        <a:t>(52429* x) &gt;&gt; 18</a:t>
                      </a:r>
                      <a:endParaRPr lang="en-US" sz="1800" dirty="0">
                        <a:latin typeface="Candara" pitchFamily="34" charset="0"/>
                        <a:cs typeface="Calibri" pitchFamily="34" charset="0"/>
                      </a:endParaRPr>
                    </a:p>
                  </a:txBody>
                  <a:tcPr/>
                </a:tc>
              </a:tr>
              <a:tr h="370840">
                <a:tc>
                  <a:txBody>
                    <a:bodyPr/>
                    <a:lstStyle/>
                    <a:p>
                      <a:r>
                        <a:rPr lang="en-US" sz="1800" dirty="0" smtClean="0"/>
                        <a:t>x/6</a:t>
                      </a:r>
                      <a:endParaRPr lang="en-US" sz="1800" dirty="0">
                        <a:latin typeface="Candara" pitchFamily="34" charset="0"/>
                        <a:cs typeface="Calibri" pitchFamily="34"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smtClean="0"/>
                        <a:t>(43691 * x) &gt;&gt; 18</a:t>
                      </a:r>
                      <a:endParaRPr lang="en-US" sz="1800" dirty="0" smtClean="0">
                        <a:latin typeface="Candara" pitchFamily="34" charset="0"/>
                        <a:cs typeface="Calibri" pitchFamily="34" charset="0"/>
                      </a:endParaRPr>
                    </a:p>
                  </a:txBody>
                  <a:tcPr/>
                </a:tc>
              </a:tr>
              <a:tr h="370840">
                <a:tc>
                  <a:txBody>
                    <a:bodyPr/>
                    <a:lstStyle/>
                    <a:p>
                      <a:r>
                        <a:rPr lang="en-US" sz="1800" dirty="0" smtClean="0"/>
                        <a:t>x/7</a:t>
                      </a:r>
                      <a:endParaRPr lang="en-US" sz="1800" dirty="0">
                        <a:latin typeface="Candara" pitchFamily="34" charset="0"/>
                        <a:cs typeface="Calibri" pitchFamily="34" charset="0"/>
                      </a:endParaRPr>
                    </a:p>
                  </a:txBody>
                  <a:tcPr/>
                </a:tc>
                <a:tc>
                  <a:txBody>
                    <a:bodyPr/>
                    <a:lstStyle/>
                    <a:p>
                      <a:r>
                        <a:rPr lang="en-US" sz="1800" dirty="0" smtClean="0"/>
                        <a:t>(149797 * x) &gt;&gt; 20</a:t>
                      </a:r>
                      <a:endParaRPr lang="en-US" sz="1800" dirty="0">
                        <a:latin typeface="Candara" pitchFamily="34" charset="0"/>
                        <a:cs typeface="Calibri" pitchFamily="34" charset="0"/>
                      </a:endParaRPr>
                    </a:p>
                  </a:txBody>
                  <a:tcPr/>
                </a:tc>
              </a:tr>
            </a:tbl>
          </a:graphicData>
        </a:graphic>
      </p:graphicFrame>
      <p:sp>
        <p:nvSpPr>
          <p:cNvPr id="8" name="Content Placeholder 2"/>
          <p:cNvSpPr txBox="1">
            <a:spLocks/>
          </p:cNvSpPr>
          <p:nvPr/>
        </p:nvSpPr>
        <p:spPr>
          <a:xfrm>
            <a:off x="838200" y="4902200"/>
            <a:ext cx="3733800" cy="889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prstClr val="black"/>
                </a:solidFill>
              </a:rPr>
              <a:t>Synthesize efficient division by constant</a:t>
            </a:r>
            <a:endParaRPr lang="en-US" sz="2800" dirty="0">
              <a:solidFill>
                <a:prstClr val="black"/>
              </a:solidFill>
            </a:endParaRPr>
          </a:p>
        </p:txBody>
      </p:sp>
      <p:sp>
        <p:nvSpPr>
          <p:cNvPr id="9" name="TextBox 8"/>
          <p:cNvSpPr txBox="1"/>
          <p:nvPr/>
        </p:nvSpPr>
        <p:spPr>
          <a:xfrm>
            <a:off x="914400" y="5939135"/>
            <a:ext cx="3150414" cy="461665"/>
          </a:xfrm>
          <a:prstGeom prst="rect">
            <a:avLst/>
          </a:prstGeom>
          <a:noFill/>
          <a:ln>
            <a:solidFill>
              <a:schemeClr val="tx1"/>
            </a:solidFill>
          </a:ln>
        </p:spPr>
        <p:txBody>
          <a:bodyPr wrap="none" rtlCol="0">
            <a:spAutoFit/>
          </a:bodyPr>
          <a:lstStyle/>
          <a:p>
            <a:r>
              <a:rPr lang="en-US" sz="2400" dirty="0">
                <a:solidFill>
                  <a:srgbClr val="000000"/>
                </a:solidFill>
                <a:latin typeface="Candara" pitchFamily="34" charset="0"/>
              </a:rPr>
              <a:t>quotient = </a:t>
            </a:r>
            <a:r>
              <a:rPr lang="en-US" sz="2400" dirty="0" smtClean="0">
                <a:solidFill>
                  <a:srgbClr val="000000"/>
                </a:solidFill>
                <a:latin typeface="Candara" pitchFamily="34" charset="0"/>
              </a:rPr>
              <a:t>(?? </a:t>
            </a:r>
            <a:r>
              <a:rPr lang="en-US" sz="2400" dirty="0">
                <a:solidFill>
                  <a:srgbClr val="000000"/>
                </a:solidFill>
                <a:latin typeface="Candara" pitchFamily="34" charset="0"/>
              </a:rPr>
              <a:t>* n) &gt;&gt; </a:t>
            </a:r>
            <a:r>
              <a:rPr lang="en-US" sz="2400" dirty="0" smtClean="0">
                <a:solidFill>
                  <a:srgbClr val="000000"/>
                </a:solidFill>
                <a:latin typeface="Candara" pitchFamily="34" charset="0"/>
              </a:rPr>
              <a:t>??</a:t>
            </a:r>
            <a:endParaRPr lang="en-US" sz="2400" dirty="0">
              <a:solidFill>
                <a:srgbClr val="000000"/>
              </a:solidFill>
              <a:latin typeface="Candara" pitchFamily="34" charset="0"/>
            </a:endParaRPr>
          </a:p>
        </p:txBody>
      </p:sp>
      <p:sp>
        <p:nvSpPr>
          <p:cNvPr id="10" name="Content Placeholder 4"/>
          <p:cNvSpPr txBox="1">
            <a:spLocks/>
          </p:cNvSpPr>
          <p:nvPr/>
        </p:nvSpPr>
        <p:spPr>
          <a:xfrm>
            <a:off x="381000" y="1066800"/>
            <a:ext cx="82296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rgbClr val="000000"/>
                </a:solidFill>
              </a:rPr>
              <a:t>Current prototype synthesizes a program with </a:t>
            </a:r>
          </a:p>
          <a:p>
            <a:pPr marL="400050" lvl="1" indent="0">
              <a:buFont typeface="Arial" pitchFamily="34" charset="0"/>
              <a:buNone/>
            </a:pPr>
            <a:r>
              <a:rPr lang="en-US" sz="2000" dirty="0" smtClean="0">
                <a:solidFill>
                  <a:schemeClr val="bg1">
                    <a:lumMod val="50000"/>
                  </a:schemeClr>
                </a:solidFill>
              </a:rPr>
              <a:t>8 unknown instructions</a:t>
            </a:r>
            <a:r>
              <a:rPr lang="en-US" sz="2000" dirty="0">
                <a:solidFill>
                  <a:schemeClr val="bg1">
                    <a:lumMod val="50000"/>
                  </a:schemeClr>
                </a:solidFill>
              </a:rPr>
              <a:t> </a:t>
            </a:r>
            <a:r>
              <a:rPr lang="en-US" sz="2000" dirty="0" smtClean="0">
                <a:solidFill>
                  <a:prstClr val="white">
                    <a:lumMod val="65000"/>
                  </a:prstClr>
                </a:solidFill>
              </a:rPr>
              <a:t>	</a:t>
            </a:r>
            <a:r>
              <a:rPr lang="en-US" sz="2000" dirty="0" smtClean="0">
                <a:solidFill>
                  <a:prstClr val="black"/>
                </a:solidFill>
              </a:rPr>
              <a:t>in</a:t>
            </a:r>
            <a:r>
              <a:rPr lang="en-US" sz="2000" dirty="0" smtClean="0">
                <a:solidFill>
                  <a:prstClr val="white">
                    <a:lumMod val="65000"/>
                  </a:prstClr>
                </a:solidFill>
              </a:rPr>
              <a:t> 	</a:t>
            </a:r>
            <a:r>
              <a:rPr lang="en-US" sz="2000" dirty="0" smtClean="0">
                <a:solidFill>
                  <a:schemeClr val="bg1">
                    <a:lumMod val="50000"/>
                  </a:schemeClr>
                </a:solidFill>
              </a:rPr>
              <a:t>2 to 30 seconds</a:t>
            </a:r>
          </a:p>
          <a:p>
            <a:pPr marL="400050" lvl="1" indent="0">
              <a:buFont typeface="Arial" pitchFamily="34" charset="0"/>
              <a:buNone/>
            </a:pPr>
            <a:r>
              <a:rPr lang="en-US" sz="2000" dirty="0" smtClean="0">
                <a:solidFill>
                  <a:schemeClr val="bg1">
                    <a:lumMod val="50000"/>
                  </a:schemeClr>
                </a:solidFill>
              </a:rPr>
              <a:t>~25 unknown instructions </a:t>
            </a:r>
            <a:r>
              <a:rPr lang="en-US" sz="2000" dirty="0" smtClean="0">
                <a:solidFill>
                  <a:prstClr val="white">
                    <a:lumMod val="65000"/>
                  </a:prstClr>
                </a:solidFill>
              </a:rPr>
              <a:t>	</a:t>
            </a:r>
            <a:r>
              <a:rPr lang="en-US" sz="2000" dirty="0" smtClean="0">
                <a:solidFill>
                  <a:srgbClr val="000000"/>
                </a:solidFill>
              </a:rPr>
              <a:t>within 	</a:t>
            </a:r>
            <a:r>
              <a:rPr lang="en-US" sz="2000" dirty="0" smtClean="0">
                <a:solidFill>
                  <a:schemeClr val="bg1">
                    <a:lumMod val="50000"/>
                  </a:schemeClr>
                </a:solidFill>
              </a:rPr>
              <a:t>5 hours</a:t>
            </a:r>
          </a:p>
          <a:p>
            <a:pPr marL="0" indent="0">
              <a:buFont typeface="Arial" pitchFamily="34" charset="0"/>
              <a:buNone/>
            </a:pPr>
            <a:endParaRPr lang="en-US" sz="2400" dirty="0">
              <a:solidFill>
                <a:prstClr val="black"/>
              </a:solidFill>
            </a:endParaRPr>
          </a:p>
        </p:txBody>
      </p:sp>
    </p:spTree>
    <p:extLst>
      <p:ext uri="{BB962C8B-B14F-4D97-AF65-F5344CB8AC3E}">
        <p14:creationId xmlns:p14="http://schemas.microsoft.com/office/powerpoint/2010/main" val="41112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mo_small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990600"/>
            <a:ext cx="7848600" cy="5886450"/>
          </a:xfrm>
          <a:prstGeom prst="rect">
            <a:avLst/>
          </a:prstGeom>
        </p:spPr>
      </p:pic>
      <p:sp>
        <p:nvSpPr>
          <p:cNvPr id="3" name="Content Placeholder 2"/>
          <p:cNvSpPr>
            <a:spLocks noGrp="1"/>
          </p:cNvSpPr>
          <p:nvPr>
            <p:ph idx="1"/>
          </p:nvPr>
        </p:nvSpPr>
        <p:spPr>
          <a:xfrm>
            <a:off x="304800" y="990600"/>
            <a:ext cx="4648200" cy="5867400"/>
          </a:xfrm>
          <a:solidFill>
            <a:schemeClr val="bg1"/>
          </a:solidFill>
        </p:spPr>
        <p:txBody>
          <a:bodyPr>
            <a:normAutofit fontScale="92500" lnSpcReduction="10000"/>
          </a:bodyPr>
          <a:lstStyle/>
          <a:p>
            <a:pPr marL="0" indent="0">
              <a:buNone/>
            </a:pPr>
            <a:endParaRPr lang="en-US" sz="900" dirty="0" smtClean="0"/>
          </a:p>
          <a:p>
            <a:pPr marL="0" indent="0">
              <a:buNone/>
            </a:pPr>
            <a:r>
              <a:rPr lang="en-US" sz="2800" dirty="0" smtClean="0"/>
              <a:t>Current Status</a:t>
            </a:r>
          </a:p>
          <a:p>
            <a:r>
              <a:rPr lang="en-US" sz="2400" dirty="0" err="1" smtClean="0">
                <a:solidFill>
                  <a:schemeClr val="tx2"/>
                </a:solidFill>
              </a:rPr>
              <a:t>Partitioner</a:t>
            </a:r>
            <a:r>
              <a:rPr lang="en-US" sz="2400" dirty="0" smtClean="0">
                <a:solidFill>
                  <a:schemeClr val="tx2"/>
                </a:solidFill>
              </a:rPr>
              <a:t> for straight-line code</a:t>
            </a:r>
          </a:p>
          <a:p>
            <a:r>
              <a:rPr lang="en-US" sz="2400" dirty="0" err="1" smtClean="0">
                <a:solidFill>
                  <a:schemeClr val="tx2"/>
                </a:solidFill>
              </a:rPr>
              <a:t>Superoptimizer</a:t>
            </a:r>
            <a:r>
              <a:rPr lang="en-US" sz="2400" dirty="0" smtClean="0">
                <a:solidFill>
                  <a:schemeClr val="tx2"/>
                </a:solidFill>
              </a:rPr>
              <a:t> for smaller code</a:t>
            </a:r>
          </a:p>
          <a:p>
            <a:pPr marL="0" indent="0">
              <a:buNone/>
            </a:pPr>
            <a:endParaRPr lang="en-US" sz="2400" dirty="0"/>
          </a:p>
          <a:p>
            <a:pPr marL="0" indent="0">
              <a:buNone/>
            </a:pPr>
            <a:r>
              <a:rPr lang="en-US" sz="2800" dirty="0" smtClean="0"/>
              <a:t>Future Work</a:t>
            </a:r>
          </a:p>
          <a:p>
            <a:r>
              <a:rPr lang="en-US" sz="2400" dirty="0" smtClean="0">
                <a:solidFill>
                  <a:schemeClr val="tx2"/>
                </a:solidFill>
              </a:rPr>
              <a:t>Make synthesizer </a:t>
            </a:r>
            <a:r>
              <a:rPr lang="en-US" sz="2400" dirty="0" err="1" smtClean="0">
                <a:solidFill>
                  <a:schemeClr val="tx2"/>
                </a:solidFill>
              </a:rPr>
              <a:t>retargetable</a:t>
            </a:r>
            <a:endParaRPr lang="en-US" sz="2400" dirty="0" smtClean="0">
              <a:solidFill>
                <a:schemeClr val="tx2"/>
              </a:solidFill>
            </a:endParaRPr>
          </a:p>
          <a:p>
            <a:r>
              <a:rPr lang="en-US" sz="2400" dirty="0" smtClean="0">
                <a:solidFill>
                  <a:schemeClr val="tx2"/>
                </a:solidFill>
              </a:rPr>
              <a:t>Release it!</a:t>
            </a:r>
          </a:p>
          <a:p>
            <a:r>
              <a:rPr lang="en-US" sz="2400" dirty="0" smtClean="0">
                <a:solidFill>
                  <a:schemeClr val="tx2"/>
                </a:solidFill>
              </a:rPr>
              <a:t>Design spatial data structures</a:t>
            </a:r>
          </a:p>
          <a:p>
            <a:r>
              <a:rPr lang="en-US" sz="2400" dirty="0" smtClean="0">
                <a:solidFill>
                  <a:schemeClr val="tx2"/>
                </a:solidFill>
              </a:rPr>
              <a:t>Build low-power gadgets for audio, vision, health, …</a:t>
            </a:r>
          </a:p>
          <a:p>
            <a:pPr marL="0" indent="0">
              <a:buNone/>
            </a:pPr>
            <a:endParaRPr lang="en-US" sz="2400" dirty="0"/>
          </a:p>
          <a:p>
            <a:pPr marL="0" indent="0">
              <a:buNone/>
            </a:pPr>
            <a:r>
              <a:rPr lang="en-US" sz="3000" dirty="0" smtClean="0"/>
              <a:t>We will answer </a:t>
            </a:r>
          </a:p>
          <a:p>
            <a:pPr marL="0" indent="0">
              <a:buNone/>
            </a:pPr>
            <a:r>
              <a:rPr lang="en-US" sz="2400" dirty="0" smtClean="0">
                <a:solidFill>
                  <a:schemeClr val="tx2"/>
                </a:solidFill>
              </a:rPr>
              <a:t>“how minimal can hardware be?”</a:t>
            </a:r>
          </a:p>
          <a:p>
            <a:pPr marL="0" indent="0">
              <a:buNone/>
            </a:pPr>
            <a:r>
              <a:rPr lang="en-US" sz="2400" dirty="0" smtClean="0">
                <a:solidFill>
                  <a:schemeClr val="tx2"/>
                </a:solidFill>
              </a:rPr>
              <a:t>“how to build tools for it?”</a:t>
            </a:r>
          </a:p>
        </p:txBody>
      </p:sp>
      <p:sp>
        <p:nvSpPr>
          <p:cNvPr id="7" name="Rectangle 6"/>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Demo and Future</a:t>
            </a:r>
            <a:endParaRPr lang="en-US" dirty="0">
              <a:solidFill>
                <a:schemeClr val="bg1"/>
              </a:solidFill>
            </a:endParaRPr>
          </a:p>
        </p:txBody>
      </p:sp>
      <p:sp>
        <p:nvSpPr>
          <p:cNvPr id="10" name="Right Arrow 9"/>
          <p:cNvSpPr/>
          <p:nvPr/>
        </p:nvSpPr>
        <p:spPr>
          <a:xfrm>
            <a:off x="4191000" y="6248400"/>
            <a:ext cx="14478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Input here</a:t>
            </a:r>
            <a:endParaRPr lang="en-US" dirty="0"/>
          </a:p>
        </p:txBody>
      </p:sp>
      <p:sp>
        <p:nvSpPr>
          <p:cNvPr id="9" name="Right Arrow 8"/>
          <p:cNvSpPr/>
          <p:nvPr/>
        </p:nvSpPr>
        <p:spPr>
          <a:xfrm>
            <a:off x="4991100" y="1524000"/>
            <a:ext cx="1638300"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Blinking LED</a:t>
            </a:r>
            <a:endParaRPr lang="en-US" dirty="0"/>
          </a:p>
        </p:txBody>
      </p:sp>
    </p:spTree>
    <p:extLst>
      <p:ext uri="{BB962C8B-B14F-4D97-AF65-F5344CB8AC3E}">
        <p14:creationId xmlns:p14="http://schemas.microsoft.com/office/powerpoint/2010/main" val="32213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3"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3"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
                                            <p:bg/>
                                          </p:spTgt>
                                        </p:tgtEl>
                                        <p:attrNameLst>
                                          <p:attrName>style.visibility</p:attrName>
                                        </p:attrNameLst>
                                      </p:cBhvr>
                                      <p:to>
                                        <p:strVal val="visible"/>
                                      </p:to>
                                    </p:set>
                                    <p:anim calcmode="lin" valueType="num">
                                      <p:cBhvr additive="base">
                                        <p:cTn id="39" dur="500"/>
                                        <p:tgtEl>
                                          <p:spTgt spid="3">
                                            <p:bg/>
                                          </p:spTgt>
                                        </p:tgtEl>
                                        <p:attrNameLst>
                                          <p:attrName>ppt_x</p:attrName>
                                        </p:attrNameLst>
                                      </p:cBhvr>
                                      <p:tavLst>
                                        <p:tav tm="0">
                                          <p:val>
                                            <p:strVal val="#ppt_x-#ppt_w*1.125000"/>
                                          </p:val>
                                        </p:tav>
                                        <p:tav tm="100000">
                                          <p:val>
                                            <p:strVal val="#ppt_x"/>
                                          </p:val>
                                        </p:tav>
                                      </p:tavLst>
                                    </p:anim>
                                    <p:animEffect transition="in" filter="wipe(right)">
                                      <p:cBhvr>
                                        <p:cTn id="40" dur="500"/>
                                        <p:tgtEl>
                                          <p:spTgt spid="3">
                                            <p:bg/>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4"/>
                                        </p:tgtEl>
                                      </p:cBhvr>
                                    </p:cmd>
                                  </p:childTnLst>
                                </p:cTn>
                              </p:par>
                            </p:childTnLst>
                          </p:cTn>
                        </p:par>
                      </p:childTnLst>
                    </p:cTn>
                  </p:par>
                </p:childTnLst>
              </p:cTn>
              <p:nextCondLst>
                <p:cond evt="onClick" delay="0">
                  <p:tgtEl>
                    <p:spTgt spid="4"/>
                  </p:tgtEl>
                </p:cond>
              </p:nextCondLst>
            </p:seq>
            <p:video>
              <p:cMediaNode vol="80000">
                <p:cTn id="74" fill="hold" display="0">
                  <p:stCondLst>
                    <p:cond delay="indefinite"/>
                  </p:stCondLst>
                </p:cTn>
                <p:tgtEl>
                  <p:spTgt spid="4"/>
                </p:tgtEl>
              </p:cMediaNode>
            </p:video>
          </p:childTnLst>
        </p:cTn>
      </p:par>
    </p:tnLst>
    <p:bldLst>
      <p:bldP spid="3" grpId="0" uiExpand="1" build="p" animBg="1"/>
      <p:bldP spid="10" grpId="0" animBg="1"/>
      <p:bldP spid="10" grpId="1" animBg="1"/>
      <p:bldP spid="10" grpId="2" animBg="1"/>
      <p:bldP spid="10" grpId="3" animBg="1"/>
      <p:bldP spid="9" grpId="0" animBg="1"/>
      <p:bldP spid="9" grpId="1" animBg="1"/>
      <p:bldP spid="9" grpId="2" animBg="1"/>
      <p:bldP spid="9"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Heterogeneity is Inevitable</a:t>
            </a:r>
            <a:endParaRPr lang="en-US" dirty="0">
              <a:solidFill>
                <a:schemeClr val="bg1"/>
              </a:solidFill>
            </a:endParaRPr>
          </a:p>
        </p:txBody>
      </p:sp>
      <p:sp>
        <p:nvSpPr>
          <p:cNvPr id="3" name="Content Placeholder 2"/>
          <p:cNvSpPr>
            <a:spLocks noGrp="1"/>
          </p:cNvSpPr>
          <p:nvPr>
            <p:ph idx="1"/>
          </p:nvPr>
        </p:nvSpPr>
        <p:spPr>
          <a:xfrm>
            <a:off x="304800" y="1600200"/>
            <a:ext cx="8382000" cy="4876800"/>
          </a:xfrm>
        </p:spPr>
        <p:txBody>
          <a:bodyPr>
            <a:normAutofit fontScale="62500" lnSpcReduction="20000"/>
          </a:bodyPr>
          <a:lstStyle/>
          <a:p>
            <a:pPr marL="0" indent="0">
              <a:buNone/>
            </a:pPr>
            <a:r>
              <a:rPr lang="en-US" sz="4000" dirty="0" smtClean="0"/>
              <a:t>Why heterogeneous system/architecture?</a:t>
            </a:r>
          </a:p>
          <a:p>
            <a:pPr lvl="1">
              <a:buFont typeface="Arial" pitchFamily="34" charset="0"/>
              <a:buChar char="•"/>
            </a:pPr>
            <a:r>
              <a:rPr lang="en-US" sz="3400" dirty="0" smtClean="0">
                <a:solidFill>
                  <a:schemeClr val="tx2"/>
                </a:solidFill>
              </a:rPr>
              <a:t>Energy efficiency</a:t>
            </a:r>
          </a:p>
          <a:p>
            <a:pPr lvl="1">
              <a:buFont typeface="Arial" pitchFamily="34" charset="0"/>
              <a:buChar char="•"/>
            </a:pPr>
            <a:r>
              <a:rPr lang="en-US" sz="3400" dirty="0" smtClean="0">
                <a:solidFill>
                  <a:schemeClr val="tx2"/>
                </a:solidFill>
              </a:rPr>
              <a:t>Runtime performance</a:t>
            </a:r>
          </a:p>
          <a:p>
            <a:pPr marL="0" indent="0">
              <a:buNone/>
            </a:pPr>
            <a:r>
              <a:rPr lang="en-US" dirty="0" smtClean="0"/>
              <a:t/>
            </a:r>
            <a:br>
              <a:rPr lang="en-US" dirty="0" smtClean="0"/>
            </a:br>
            <a:r>
              <a:rPr lang="en-US" sz="4000" dirty="0" smtClean="0"/>
              <a:t>What is the future architecture? Convergence point unclear.</a:t>
            </a:r>
            <a:br>
              <a:rPr lang="en-US" sz="4000" dirty="0" smtClean="0"/>
            </a:br>
            <a:r>
              <a:rPr lang="en-US" sz="4000" dirty="0" smtClean="0"/>
              <a:t>But it will be</a:t>
            </a:r>
            <a:r>
              <a:rPr lang="en-US" sz="4000" dirty="0" smtClean="0">
                <a:solidFill>
                  <a:srgbClr val="00B050"/>
                </a:solidFill>
              </a:rPr>
              <a:t> some combination of</a:t>
            </a:r>
          </a:p>
          <a:p>
            <a:pPr marL="971550" lvl="1" indent="-514350">
              <a:buFont typeface="+mj-lt"/>
              <a:buAutoNum type="arabicPeriod"/>
            </a:pPr>
            <a:r>
              <a:rPr lang="en-US" sz="3400" b="1" dirty="0" smtClean="0">
                <a:solidFill>
                  <a:schemeClr val="tx2"/>
                </a:solidFill>
              </a:rPr>
              <a:t>Many small cores</a:t>
            </a:r>
            <a:r>
              <a:rPr lang="en-US" sz="3400" dirty="0" smtClean="0">
                <a:solidFill>
                  <a:schemeClr val="tx2"/>
                </a:solidFill>
              </a:rPr>
              <a:t> (less control overhead, smaller </a:t>
            </a:r>
            <a:r>
              <a:rPr lang="en-US" sz="3400" dirty="0" err="1" smtClean="0">
                <a:solidFill>
                  <a:schemeClr val="tx2"/>
                </a:solidFill>
              </a:rPr>
              <a:t>bitwidth</a:t>
            </a:r>
            <a:r>
              <a:rPr lang="en-US" sz="3400" dirty="0" smtClean="0">
                <a:solidFill>
                  <a:schemeClr val="tx2"/>
                </a:solidFill>
              </a:rPr>
              <a:t>)</a:t>
            </a:r>
          </a:p>
          <a:p>
            <a:pPr marL="971550" lvl="1" indent="-514350">
              <a:buFont typeface="+mj-lt"/>
              <a:buAutoNum type="arabicPeriod"/>
            </a:pPr>
            <a:r>
              <a:rPr lang="en-US" sz="3400" b="1" dirty="0">
                <a:solidFill>
                  <a:schemeClr val="tx2"/>
                </a:solidFill>
              </a:rPr>
              <a:t>Simple interconnect </a:t>
            </a:r>
            <a:r>
              <a:rPr lang="en-US" sz="3400" dirty="0" smtClean="0">
                <a:solidFill>
                  <a:schemeClr val="tx2"/>
                </a:solidFill>
              </a:rPr>
              <a:t>(reduce communication energy)</a:t>
            </a:r>
            <a:endParaRPr lang="en-US" sz="3400" dirty="0">
              <a:solidFill>
                <a:schemeClr val="tx2"/>
              </a:solidFill>
            </a:endParaRPr>
          </a:p>
          <a:p>
            <a:pPr marL="971550" lvl="1" indent="-514350">
              <a:buFont typeface="+mj-lt"/>
              <a:buAutoNum type="arabicPeriod"/>
            </a:pPr>
            <a:r>
              <a:rPr lang="en-US" sz="3400" b="1" dirty="0" smtClean="0">
                <a:solidFill>
                  <a:schemeClr val="tx2"/>
                </a:solidFill>
              </a:rPr>
              <a:t>New ISAs </a:t>
            </a:r>
            <a:r>
              <a:rPr lang="en-US" sz="3400" dirty="0" smtClean="0">
                <a:solidFill>
                  <a:schemeClr val="tx2"/>
                </a:solidFill>
              </a:rPr>
              <a:t>(specialized, more compact encoding)</a:t>
            </a:r>
          </a:p>
          <a:p>
            <a:pPr marL="57150" indent="0">
              <a:buNone/>
            </a:pPr>
            <a:endParaRPr lang="en-US" dirty="0" smtClean="0"/>
          </a:p>
          <a:p>
            <a:pPr marL="57150" indent="0">
              <a:buNone/>
            </a:pPr>
            <a:r>
              <a:rPr lang="en-US" sz="4500" dirty="0" smtClean="0"/>
              <a:t>What we are working on</a:t>
            </a:r>
          </a:p>
          <a:p>
            <a:pPr lvl="1">
              <a:buFont typeface="Arial" pitchFamily="34" charset="0"/>
              <a:buChar char="•"/>
            </a:pPr>
            <a:r>
              <a:rPr lang="en-US" sz="3800" dirty="0" smtClean="0">
                <a:solidFill>
                  <a:schemeClr val="tx2"/>
                </a:solidFill>
              </a:rPr>
              <a:t>Programming model for future heterogeneous architectures</a:t>
            </a:r>
          </a:p>
          <a:p>
            <a:pPr lvl="1">
              <a:buFont typeface="Arial" pitchFamily="34" charset="0"/>
              <a:buChar char="•"/>
            </a:pPr>
            <a:r>
              <a:rPr lang="en-US" sz="3800" dirty="0" smtClean="0">
                <a:solidFill>
                  <a:schemeClr val="tx2"/>
                </a:solidFill>
              </a:rPr>
              <a:t>Synthesis-aided “compiler”</a:t>
            </a:r>
          </a:p>
        </p:txBody>
      </p:sp>
      <p:sp>
        <p:nvSpPr>
          <p:cNvPr id="5" name="Left Arrow 4"/>
          <p:cNvSpPr/>
          <p:nvPr/>
        </p:nvSpPr>
        <p:spPr>
          <a:xfrm>
            <a:off x="3810000" y="1981200"/>
            <a:ext cx="2133600" cy="762000"/>
          </a:xfrm>
          <a:prstGeom prst="lef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We want both!</a:t>
            </a:r>
            <a:endParaRPr lang="en-US" dirty="0">
              <a:solidFill>
                <a:schemeClr val="tx1"/>
              </a:solidFill>
            </a:endParaRPr>
          </a:p>
        </p:txBody>
      </p:sp>
    </p:spTree>
    <p:extLst>
      <p:ext uri="{BB962C8B-B14F-4D97-AF65-F5344CB8AC3E}">
        <p14:creationId xmlns:p14="http://schemas.microsoft.com/office/powerpoint/2010/main" val="24060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bg1"/>
                </a:solidFill>
              </a:rPr>
              <a:t>Energy Efficiency vs. Programmability</a:t>
            </a:r>
            <a:endParaRPr lang="en-US" dirty="0">
              <a:solidFill>
                <a:schemeClr val="bg1"/>
              </a:solidFill>
            </a:endParaRPr>
          </a:p>
        </p:txBody>
      </p:sp>
      <p:sp>
        <p:nvSpPr>
          <p:cNvPr id="7" name="Rounded Rectangle 6"/>
          <p:cNvSpPr/>
          <p:nvPr/>
        </p:nvSpPr>
        <p:spPr>
          <a:xfrm>
            <a:off x="4648200" y="6096000"/>
            <a:ext cx="5029200" cy="4572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rgbClr val="000000"/>
                </a:solidFill>
              </a:rPr>
              <a:t>SW-controlled messages</a:t>
            </a:r>
            <a:endParaRPr lang="en-US" sz="2400" dirty="0">
              <a:solidFill>
                <a:srgbClr val="000000"/>
              </a:solidFill>
            </a:endParaRPr>
          </a:p>
        </p:txBody>
      </p:sp>
      <p:sp>
        <p:nvSpPr>
          <p:cNvPr id="9" name="Rounded Rectangle 8"/>
          <p:cNvSpPr/>
          <p:nvPr/>
        </p:nvSpPr>
        <p:spPr>
          <a:xfrm>
            <a:off x="4648200" y="5486400"/>
            <a:ext cx="4343400" cy="533400"/>
          </a:xfrm>
          <a:prstGeom prst="roundRect">
            <a:avLst/>
          </a:prstGeom>
          <a:solidFill>
            <a:srgbClr val="FFFFFF"/>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2400" dirty="0" smtClean="0">
                <a:solidFill>
                  <a:srgbClr val="000000"/>
                </a:solidFill>
              </a:rPr>
              <a:t>New compiler optimizations</a:t>
            </a:r>
            <a:endParaRPr lang="en-US" sz="2400" dirty="0">
              <a:solidFill>
                <a:srgbClr val="000000"/>
              </a:solidFill>
            </a:endParaRPr>
          </a:p>
        </p:txBody>
      </p:sp>
      <p:sp>
        <p:nvSpPr>
          <p:cNvPr id="10" name="Rounded Rectangle 9"/>
          <p:cNvSpPr/>
          <p:nvPr/>
        </p:nvSpPr>
        <p:spPr>
          <a:xfrm>
            <a:off x="4648200" y="4953000"/>
            <a:ext cx="3962400" cy="533400"/>
          </a:xfrm>
          <a:prstGeom prst="roundRect">
            <a:avLst/>
          </a:prstGeom>
          <a:solidFill>
            <a:srgbClr val="FFFFFF"/>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r>
              <a:rPr lang="en-US" sz="2400" dirty="0" smtClean="0">
                <a:solidFill>
                  <a:srgbClr val="000000"/>
                </a:solidFill>
              </a:rPr>
              <a:t>Fine-grained partitioning</a:t>
            </a:r>
            <a:endParaRPr lang="en-US" sz="2400" dirty="0">
              <a:solidFill>
                <a:srgbClr val="000000"/>
              </a:solidFill>
            </a:endParaRPr>
          </a:p>
        </p:txBody>
      </p:sp>
      <p:pic>
        <p:nvPicPr>
          <p:cNvPr id="11" name="Picture 3" descr="C:\Users\mangpo\Dropbox\Berkeley\animation\battery_s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027" y="1905000"/>
            <a:ext cx="126177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angpo\Dropbox\Berkeley\animation\hap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209800"/>
            <a:ext cx="117477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mangpo\Dropbox\Berkeley\animation\battery_hap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209800"/>
            <a:ext cx="1134844" cy="11412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mangpo\Dropbox\Berkeley\animation\sad_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76"/>
          <a:stretch/>
        </p:blipFill>
        <p:spPr bwMode="auto">
          <a:xfrm rot="21136033">
            <a:off x="3629658" y="1956648"/>
            <a:ext cx="819913" cy="772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ngpo\Dropbox\Berkeley\animation\bubbl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2200" y="1066800"/>
            <a:ext cx="2450176" cy="3357106"/>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152400" y="4953000"/>
            <a:ext cx="3962400" cy="533400"/>
          </a:xfrm>
          <a:prstGeom prst="roundRect">
            <a:avLst/>
          </a:prstGeom>
          <a:solidFill>
            <a:srgbClr val="FFFFFF"/>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solidFill>
                  <a:srgbClr val="000000"/>
                </a:solidFill>
              </a:rPr>
              <a:t>Many small cores</a:t>
            </a:r>
            <a:endParaRPr lang="en-US" sz="2400" dirty="0">
              <a:solidFill>
                <a:srgbClr val="000000"/>
              </a:solidFill>
            </a:endParaRPr>
          </a:p>
        </p:txBody>
      </p:sp>
      <p:sp>
        <p:nvSpPr>
          <p:cNvPr id="21" name="Rounded Rectangle 20"/>
          <p:cNvSpPr/>
          <p:nvPr/>
        </p:nvSpPr>
        <p:spPr>
          <a:xfrm>
            <a:off x="-381000" y="5486400"/>
            <a:ext cx="3962400" cy="533400"/>
          </a:xfrm>
          <a:prstGeom prst="roundRect">
            <a:avLst/>
          </a:prstGeom>
          <a:solidFill>
            <a:srgbClr val="FFFFFF"/>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solidFill>
                  <a:srgbClr val="000000"/>
                </a:solidFill>
              </a:rPr>
              <a:t>New ISAs</a:t>
            </a:r>
            <a:endParaRPr lang="en-US" sz="2400" dirty="0">
              <a:solidFill>
                <a:srgbClr val="000000"/>
              </a:solidFill>
            </a:endParaRPr>
          </a:p>
        </p:txBody>
      </p:sp>
      <p:sp>
        <p:nvSpPr>
          <p:cNvPr id="22" name="Rounded Rectangle 21"/>
          <p:cNvSpPr/>
          <p:nvPr/>
        </p:nvSpPr>
        <p:spPr>
          <a:xfrm>
            <a:off x="304800" y="6019800"/>
            <a:ext cx="3962400" cy="533400"/>
          </a:xfrm>
          <a:prstGeom prst="roundRect">
            <a:avLst/>
          </a:prstGeom>
          <a:solidFill>
            <a:srgbClr val="FFFFFF"/>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solidFill>
                  <a:srgbClr val="000000"/>
                </a:solidFill>
              </a:rPr>
              <a:t>Simple interconnect</a:t>
            </a:r>
            <a:endParaRPr lang="en-US" sz="2400" dirty="0">
              <a:solidFill>
                <a:srgbClr val="000000"/>
              </a:solidFill>
            </a:endParaRPr>
          </a:p>
        </p:txBody>
      </p:sp>
      <p:sp>
        <p:nvSpPr>
          <p:cNvPr id="23" name="Rounded Rectangle 22"/>
          <p:cNvSpPr/>
          <p:nvPr/>
        </p:nvSpPr>
        <p:spPr>
          <a:xfrm>
            <a:off x="5105400" y="4419600"/>
            <a:ext cx="2590800" cy="533400"/>
          </a:xfrm>
          <a:prstGeom prst="roundRect">
            <a:avLst/>
          </a:prstGeom>
          <a:solidFill>
            <a:schemeClr val="bg1">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smtClean="0">
                <a:solidFill>
                  <a:schemeClr val="bg1"/>
                </a:solidFill>
              </a:rPr>
              <a:t>Challenges</a:t>
            </a:r>
            <a:endParaRPr lang="en-US" sz="2400" dirty="0">
              <a:solidFill>
                <a:schemeClr val="bg1"/>
              </a:solidFill>
            </a:endParaRPr>
          </a:p>
        </p:txBody>
      </p:sp>
      <p:sp>
        <p:nvSpPr>
          <p:cNvPr id="25" name="TextBox 24"/>
          <p:cNvSpPr txBox="1"/>
          <p:nvPr/>
        </p:nvSpPr>
        <p:spPr>
          <a:xfrm>
            <a:off x="5029200" y="990600"/>
            <a:ext cx="4114800" cy="1015663"/>
          </a:xfrm>
          <a:prstGeom prst="rect">
            <a:avLst/>
          </a:prstGeom>
          <a:noFill/>
        </p:spPr>
        <p:txBody>
          <a:bodyPr wrap="square" rtlCol="0">
            <a:spAutoFit/>
          </a:bodyPr>
          <a:lstStyle/>
          <a:p>
            <a:r>
              <a:rPr lang="en-US" sz="2000" dirty="0" smtClean="0"/>
              <a:t>“</a:t>
            </a:r>
            <a:r>
              <a:rPr lang="en-US" sz="2000" i="1" dirty="0" smtClean="0"/>
              <a:t>The biggest challenge with 1000 core chips will be programming them.”</a:t>
            </a:r>
            <a:r>
              <a:rPr lang="en-US" sz="2000" baseline="30000" dirty="0" smtClean="0"/>
              <a:t>1</a:t>
            </a:r>
            <a:endParaRPr lang="en-US" sz="2000" dirty="0" smtClean="0"/>
          </a:p>
          <a:p>
            <a:r>
              <a:rPr lang="en-US" sz="2000" dirty="0" smtClean="0"/>
              <a:t>- William Dally (NVIDIA, Stanford)</a:t>
            </a:r>
            <a:endParaRPr lang="en-US" sz="2000" dirty="0"/>
          </a:p>
        </p:txBody>
      </p:sp>
      <p:sp>
        <p:nvSpPr>
          <p:cNvPr id="4" name="Right Arrow 3"/>
          <p:cNvSpPr/>
          <p:nvPr/>
        </p:nvSpPr>
        <p:spPr>
          <a:xfrm>
            <a:off x="4038600" y="51054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4038600" y="5638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4038600" y="61722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381000" y="4419600"/>
            <a:ext cx="3733800" cy="533400"/>
          </a:xfrm>
          <a:prstGeom prst="roundRect">
            <a:avLst/>
          </a:prstGeom>
          <a:solidFill>
            <a:schemeClr val="bg1">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smtClean="0">
                <a:solidFill>
                  <a:schemeClr val="bg1"/>
                </a:solidFill>
              </a:rPr>
              <a:t>Future architectures</a:t>
            </a:r>
            <a:endParaRPr lang="en-US" sz="2400" dirty="0">
              <a:solidFill>
                <a:schemeClr val="bg1"/>
              </a:solidFill>
            </a:endParaRPr>
          </a:p>
        </p:txBody>
      </p:sp>
      <p:sp>
        <p:nvSpPr>
          <p:cNvPr id="3" name="TextBox 2"/>
          <p:cNvSpPr txBox="1"/>
          <p:nvPr/>
        </p:nvSpPr>
        <p:spPr>
          <a:xfrm>
            <a:off x="5105400" y="2209800"/>
            <a:ext cx="3962400" cy="1015663"/>
          </a:xfrm>
          <a:prstGeom prst="rect">
            <a:avLst/>
          </a:prstGeom>
          <a:noFill/>
        </p:spPr>
        <p:txBody>
          <a:bodyPr wrap="square" rtlCol="0">
            <a:spAutoFit/>
          </a:bodyPr>
          <a:lstStyle/>
          <a:p>
            <a:r>
              <a:rPr lang="en-US" sz="2000" i="1" dirty="0" smtClean="0"/>
              <a:t>On NVIDIA’s 28nm chips, getting data from neighboring memory takes 26x the energy of addition.</a:t>
            </a:r>
            <a:r>
              <a:rPr lang="en-US" sz="2000" baseline="30000" dirty="0" smtClean="0"/>
              <a:t>1</a:t>
            </a:r>
            <a:endParaRPr lang="en-US" sz="2000" i="1" dirty="0"/>
          </a:p>
        </p:txBody>
      </p:sp>
      <p:sp>
        <p:nvSpPr>
          <p:cNvPr id="26" name="TextBox 25"/>
          <p:cNvSpPr txBox="1"/>
          <p:nvPr/>
        </p:nvSpPr>
        <p:spPr>
          <a:xfrm>
            <a:off x="5105400" y="3505200"/>
            <a:ext cx="4038600" cy="707886"/>
          </a:xfrm>
          <a:prstGeom prst="rect">
            <a:avLst/>
          </a:prstGeom>
          <a:noFill/>
        </p:spPr>
        <p:txBody>
          <a:bodyPr wrap="square" rtlCol="0">
            <a:spAutoFit/>
          </a:bodyPr>
          <a:lstStyle/>
          <a:p>
            <a:r>
              <a:rPr lang="en-US" sz="2000" i="1" dirty="0" smtClean="0"/>
              <a:t>Cache hit uses up to 7x energy of addition.</a:t>
            </a:r>
            <a:r>
              <a:rPr lang="en-US" sz="2000" baseline="30000" dirty="0" smtClean="0"/>
              <a:t>2</a:t>
            </a:r>
            <a:endParaRPr lang="en-US" sz="2000" dirty="0"/>
          </a:p>
        </p:txBody>
      </p:sp>
      <p:sp>
        <p:nvSpPr>
          <p:cNvPr id="5" name="TextBox 4"/>
          <p:cNvSpPr txBox="1"/>
          <p:nvPr/>
        </p:nvSpPr>
        <p:spPr>
          <a:xfrm>
            <a:off x="2133600" y="6581001"/>
            <a:ext cx="2514600" cy="276999"/>
          </a:xfrm>
          <a:prstGeom prst="rect">
            <a:avLst/>
          </a:prstGeom>
          <a:noFill/>
        </p:spPr>
        <p:txBody>
          <a:bodyPr wrap="square" rtlCol="0">
            <a:spAutoFit/>
          </a:bodyPr>
          <a:lstStyle/>
          <a:p>
            <a:r>
              <a:rPr lang="en-US" sz="1200" dirty="0" smtClean="0"/>
              <a:t>1: </a:t>
            </a:r>
            <a:r>
              <a:rPr lang="de-DE" sz="1200" dirty="0">
                <a:hlinkClick r:id="rId8"/>
              </a:rPr>
              <a:t>http://techtalks.tv/talks/54110</a:t>
            </a:r>
            <a:r>
              <a:rPr lang="de-DE" sz="1200" dirty="0" smtClean="0">
                <a:hlinkClick r:id="rId8"/>
              </a:rPr>
              <a:t>/</a:t>
            </a:r>
            <a:endParaRPr lang="en-US" sz="1200" dirty="0"/>
          </a:p>
        </p:txBody>
      </p:sp>
      <p:sp>
        <p:nvSpPr>
          <p:cNvPr id="8" name="TextBox 7"/>
          <p:cNvSpPr txBox="1"/>
          <p:nvPr/>
        </p:nvSpPr>
        <p:spPr>
          <a:xfrm>
            <a:off x="4495800" y="6581001"/>
            <a:ext cx="4419600" cy="276999"/>
          </a:xfrm>
          <a:prstGeom prst="rect">
            <a:avLst/>
          </a:prstGeom>
          <a:noFill/>
        </p:spPr>
        <p:txBody>
          <a:bodyPr wrap="square" rtlCol="0">
            <a:spAutoFit/>
          </a:bodyPr>
          <a:lstStyle/>
          <a:p>
            <a:r>
              <a:rPr lang="en-US" sz="1200" dirty="0" smtClean="0"/>
              <a:t>2</a:t>
            </a:r>
            <a:r>
              <a:rPr lang="de-DE" sz="1200" dirty="0" smtClean="0"/>
              <a:t>: </a:t>
            </a:r>
            <a:r>
              <a:rPr lang="en-US" sz="1200" dirty="0">
                <a:hlinkClick r:id="rId9"/>
              </a:rPr>
              <a:t>http://</a:t>
            </a:r>
            <a:r>
              <a:rPr lang="en-US" sz="1200" dirty="0" err="1">
                <a:hlinkClick r:id="rId9"/>
              </a:rPr>
              <a:t>cva.stanford.edu</a:t>
            </a:r>
            <a:r>
              <a:rPr lang="en-US" sz="1200" dirty="0">
                <a:hlinkClick r:id="rId9"/>
              </a:rPr>
              <a:t>/publications/2010/</a:t>
            </a:r>
            <a:r>
              <a:rPr lang="en-US" sz="1200" dirty="0" err="1">
                <a:hlinkClick r:id="rId9"/>
              </a:rPr>
              <a:t>jbalfour-thesis.pdf</a:t>
            </a:r>
            <a:endParaRPr lang="en-US" sz="1200" dirty="0"/>
          </a:p>
        </p:txBody>
      </p:sp>
    </p:spTree>
    <p:extLst>
      <p:ext uri="{BB962C8B-B14F-4D97-AF65-F5344CB8AC3E}">
        <p14:creationId xmlns:p14="http://schemas.microsoft.com/office/powerpoint/2010/main" val="19428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lef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0-ppt_w/2"/>
                                          </p:val>
                                        </p:tav>
                                      </p:tavLst>
                                    </p:anim>
                                    <p:anim calcmode="lin" valueType="num">
                                      <p:cBhvr additive="base">
                                        <p:cTn id="25" dur="500"/>
                                        <p:tgtEl>
                                          <p:spTgt spid="11"/>
                                        </p:tgtEl>
                                        <p:attrNameLst>
                                          <p:attrName>ppt_y</p:attrName>
                                        </p:attrNameLst>
                                      </p:cBhvr>
                                      <p:tavLst>
                                        <p:tav tm="0">
                                          <p:val>
                                            <p:strVal val="ppt_y"/>
                                          </p:val>
                                        </p:tav>
                                        <p:tav tm="100000">
                                          <p:val>
                                            <p:strVal val="ppt_y"/>
                                          </p:val>
                                        </p:tav>
                                      </p:tavLst>
                                    </p:anim>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ppt_x</p:attrName>
                                        </p:attrNameLst>
                                      </p:cBhvr>
                                      <p:tavLst>
                                        <p:tav tm="0">
                                          <p:val>
                                            <p:strVal val="#ppt_x+#ppt_w*1.125000"/>
                                          </p:val>
                                        </p:tav>
                                        <p:tav tm="100000">
                                          <p:val>
                                            <p:strVal val="#ppt_x"/>
                                          </p:val>
                                        </p:tav>
                                      </p:tavLst>
                                    </p:anim>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par>
                          <p:cTn id="43" fill="hold">
                            <p:stCondLst>
                              <p:cond delay="500"/>
                            </p:stCondLst>
                            <p:childTnLst>
                              <p:par>
                                <p:cTn id="44" presetID="2" presetClass="entr" presetSubtype="2"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1+#ppt_w/2"/>
                                          </p:val>
                                        </p:tav>
                                        <p:tav tm="100000">
                                          <p:val>
                                            <p:strVal val="#ppt_x"/>
                                          </p:val>
                                        </p:tav>
                                      </p:tavLst>
                                    </p:anim>
                                    <p:anim calcmode="lin" valueType="num">
                                      <p:cBhvr additive="base">
                                        <p:cTn id="4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1+#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dissolve">
                                      <p:cBhvr>
                                        <p:cTn id="62" dur="500"/>
                                        <p:tgtEl>
                                          <p:spTgt spid="27"/>
                                        </p:tgtEl>
                                      </p:cBhvr>
                                    </p:animEffect>
                                  </p:childTnLst>
                                </p:cTn>
                              </p:par>
                            </p:childTnLst>
                          </p:cTn>
                        </p:par>
                        <p:par>
                          <p:cTn id="63" fill="hold">
                            <p:stCondLst>
                              <p:cond delay="500"/>
                            </p:stCondLst>
                            <p:childTnLst>
                              <p:par>
                                <p:cTn id="64" presetID="2" presetClass="entr" presetSubtype="2"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500" fill="hold"/>
                                        <p:tgtEl>
                                          <p:spTgt spid="7"/>
                                        </p:tgtEl>
                                        <p:attrNameLst>
                                          <p:attrName>ppt_x</p:attrName>
                                        </p:attrNameLst>
                                      </p:cBhvr>
                                      <p:tavLst>
                                        <p:tav tm="0">
                                          <p:val>
                                            <p:strVal val="1+#ppt_w/2"/>
                                          </p:val>
                                        </p:tav>
                                        <p:tav tm="100000">
                                          <p:val>
                                            <p:strVal val="#ppt_x"/>
                                          </p:val>
                                        </p:tav>
                                      </p:tavLst>
                                    </p:anim>
                                    <p:anim calcmode="lin" valueType="num">
                                      <p:cBhvr additive="base">
                                        <p:cTn id="6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nodeType="clickEffect">
                                  <p:stCondLst>
                                    <p:cond delay="0"/>
                                  </p:stCondLst>
                                  <p:childTnLst>
                                    <p:animEffect transition="out" filter="fade">
                                      <p:cBhvr>
                                        <p:cTn id="85" dur="1000"/>
                                        <p:tgtEl>
                                          <p:spTgt spid="16"/>
                                        </p:tgtEl>
                                      </p:cBhvr>
                                    </p:animEffect>
                                    <p:anim calcmode="lin" valueType="num">
                                      <p:cBhvr>
                                        <p:cTn id="86" dur="1000"/>
                                        <p:tgtEl>
                                          <p:spTgt spid="16"/>
                                        </p:tgtEl>
                                        <p:attrNameLst>
                                          <p:attrName>ppt_x</p:attrName>
                                        </p:attrNameLst>
                                      </p:cBhvr>
                                      <p:tavLst>
                                        <p:tav tm="0">
                                          <p:val>
                                            <p:strVal val="ppt_x"/>
                                          </p:val>
                                        </p:tav>
                                        <p:tav tm="100000">
                                          <p:val>
                                            <p:strVal val="ppt_x"/>
                                          </p:val>
                                        </p:tav>
                                      </p:tavLst>
                                    </p:anim>
                                    <p:anim calcmode="lin" valueType="num">
                                      <p:cBhvr>
                                        <p:cTn id="87" dur="1000"/>
                                        <p:tgtEl>
                                          <p:spTgt spid="16"/>
                                        </p:tgtEl>
                                        <p:attrNameLst>
                                          <p:attrName>ppt_y</p:attrName>
                                        </p:attrNameLst>
                                      </p:cBhvr>
                                      <p:tavLst>
                                        <p:tav tm="0">
                                          <p:val>
                                            <p:strVal val="ppt_y"/>
                                          </p:val>
                                        </p:tav>
                                        <p:tav tm="100000">
                                          <p:val>
                                            <p:strVal val="ppt_y+.1"/>
                                          </p:val>
                                        </p:tav>
                                      </p:tavLst>
                                    </p:anim>
                                    <p:set>
                                      <p:cBhvr>
                                        <p:cTn id="88" dur="1" fill="hold">
                                          <p:stCondLst>
                                            <p:cond delay="999"/>
                                          </p:stCondLst>
                                        </p:cTn>
                                        <p:tgtEl>
                                          <p:spTgt spid="1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20" grpId="0" animBg="1"/>
      <p:bldP spid="21" grpId="0" animBg="1"/>
      <p:bldP spid="22" grpId="0" animBg="1"/>
      <p:bldP spid="23" grpId="0" animBg="1"/>
      <p:bldP spid="25" grpId="0"/>
      <p:bldP spid="4" grpId="0" animBg="1"/>
      <p:bldP spid="24" grpId="0" animBg="1"/>
      <p:bldP spid="27" grpId="0" animBg="1"/>
      <p:bldP spid="31" grpId="0" animBg="1"/>
      <p:bldP spid="3" grpId="0"/>
      <p:bldP spid="26"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Compilers: State of the Art</a:t>
            </a:r>
            <a:endParaRPr lang="en-US" dirty="0">
              <a:solidFill>
                <a:schemeClr val="bg1"/>
              </a:solidFill>
            </a:endParaRPr>
          </a:p>
        </p:txBody>
      </p:sp>
      <p:sp>
        <p:nvSpPr>
          <p:cNvPr id="3" name="Content Placeholder 2"/>
          <p:cNvSpPr>
            <a:spLocks noGrp="1"/>
          </p:cNvSpPr>
          <p:nvPr>
            <p:ph idx="1"/>
          </p:nvPr>
        </p:nvSpPr>
        <p:spPr>
          <a:xfrm>
            <a:off x="533400" y="4343400"/>
            <a:ext cx="8229600" cy="2209800"/>
          </a:xfrm>
        </p:spPr>
        <p:txBody>
          <a:bodyPr>
            <a:normAutofit fontScale="77500" lnSpcReduction="20000"/>
          </a:bodyPr>
          <a:lstStyle/>
          <a:p>
            <a:pPr marL="0" indent="0">
              <a:buNone/>
            </a:pPr>
            <a:r>
              <a:rPr lang="en-US" sz="2600" dirty="0" smtClean="0"/>
              <a:t>If you limit yourself to a traditional compilation framework, you are restricted to similar architectures or have to wait for years to </a:t>
            </a:r>
            <a:r>
              <a:rPr lang="en-US" sz="2600" smtClean="0"/>
              <a:t>prove success</a:t>
            </a:r>
            <a:r>
              <a:rPr lang="en-US" sz="2600" dirty="0" smtClean="0"/>
              <a:t>.</a:t>
            </a:r>
          </a:p>
          <a:p>
            <a:pPr marL="0" indent="0">
              <a:buNone/>
            </a:pPr>
            <a:endParaRPr lang="en-US" sz="2400" dirty="0"/>
          </a:p>
          <a:p>
            <a:pPr marL="0" indent="0">
              <a:buNone/>
            </a:pPr>
            <a:r>
              <a:rPr lang="en-US" sz="3000" dirty="0" smtClean="0"/>
              <a:t>Synthesis, an alternative to compilation</a:t>
            </a:r>
            <a:endParaRPr lang="en-US" sz="3000" dirty="0"/>
          </a:p>
          <a:p>
            <a:pPr lvl="1">
              <a:buFont typeface="Arial" pitchFamily="34" charset="0"/>
              <a:buChar char="•"/>
            </a:pPr>
            <a:r>
              <a:rPr lang="en-US" sz="2600" i="1" dirty="0">
                <a:solidFill>
                  <a:schemeClr val="tx2"/>
                </a:solidFill>
              </a:rPr>
              <a:t>Compiler</a:t>
            </a:r>
            <a:r>
              <a:rPr lang="en-US" sz="2600" dirty="0">
                <a:solidFill>
                  <a:schemeClr val="tx2"/>
                </a:solidFill>
              </a:rPr>
              <a:t>: </a:t>
            </a:r>
            <a:r>
              <a:rPr lang="en-US" sz="2600" dirty="0" smtClean="0">
                <a:solidFill>
                  <a:schemeClr val="tx2"/>
                </a:solidFill>
              </a:rPr>
              <a:t>transforms the source code</a:t>
            </a:r>
            <a:endParaRPr lang="en-US" sz="2600" dirty="0">
              <a:solidFill>
                <a:schemeClr val="tx2"/>
              </a:solidFill>
            </a:endParaRPr>
          </a:p>
          <a:p>
            <a:pPr lvl="1">
              <a:buFont typeface="Arial" pitchFamily="34" charset="0"/>
              <a:buChar char="•"/>
            </a:pPr>
            <a:r>
              <a:rPr lang="en-US" sz="2600" i="1" dirty="0">
                <a:solidFill>
                  <a:schemeClr val="tx2"/>
                </a:solidFill>
              </a:rPr>
              <a:t>Synthesis</a:t>
            </a:r>
            <a:r>
              <a:rPr lang="en-US" sz="2600" dirty="0">
                <a:solidFill>
                  <a:schemeClr val="tx2"/>
                </a:solidFill>
              </a:rPr>
              <a:t>: </a:t>
            </a:r>
            <a:r>
              <a:rPr lang="en-US" sz="2600" dirty="0" smtClean="0">
                <a:solidFill>
                  <a:schemeClr val="tx2"/>
                </a:solidFill>
              </a:rPr>
              <a:t>searches for a correct, fast program </a:t>
            </a:r>
            <a:endParaRPr lang="en-US" sz="2600" dirty="0">
              <a:solidFill>
                <a:schemeClr val="tx2"/>
              </a:solidFill>
            </a:endParaRPr>
          </a:p>
          <a:p>
            <a:pPr marL="0" indent="0">
              <a:buNone/>
            </a:pPr>
            <a:endParaRPr lang="en-US" sz="2400" dirty="0" smtClean="0"/>
          </a:p>
        </p:txBody>
      </p:sp>
      <p:sp>
        <p:nvSpPr>
          <p:cNvPr id="9" name="Rounded Rectangle 8"/>
          <p:cNvSpPr/>
          <p:nvPr/>
        </p:nvSpPr>
        <p:spPr>
          <a:xfrm>
            <a:off x="2971800" y="1295400"/>
            <a:ext cx="19812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Brand new compiler</a:t>
            </a:r>
            <a:endParaRPr lang="en-US" dirty="0"/>
          </a:p>
        </p:txBody>
      </p:sp>
      <p:sp>
        <p:nvSpPr>
          <p:cNvPr id="10" name="Rounded Rectangle 9"/>
          <p:cNvSpPr/>
          <p:nvPr/>
        </p:nvSpPr>
        <p:spPr>
          <a:xfrm>
            <a:off x="5257800" y="1295400"/>
            <a:ext cx="25908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Takes 10 years to build an optimizing compiler</a:t>
            </a:r>
            <a:endParaRPr lang="en-US" dirty="0"/>
          </a:p>
        </p:txBody>
      </p:sp>
      <p:cxnSp>
        <p:nvCxnSpPr>
          <p:cNvPr id="23" name="Straight Arrow Connector 22"/>
          <p:cNvCxnSpPr>
            <a:stCxn id="9" idx="3"/>
            <a:endCxn id="10" idx="1"/>
          </p:cNvCxnSpPr>
          <p:nvPr/>
        </p:nvCxnSpPr>
        <p:spPr>
          <a:xfrm>
            <a:off x="4953000" y="17145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a:xfrm>
            <a:off x="762000" y="2286000"/>
            <a:ext cx="19812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New hardware</a:t>
            </a:r>
            <a:endParaRPr lang="en-US" dirty="0"/>
          </a:p>
        </p:txBody>
      </p:sp>
      <p:sp>
        <p:nvSpPr>
          <p:cNvPr id="54" name="Rounded Rectangle 53"/>
          <p:cNvSpPr/>
          <p:nvPr/>
        </p:nvSpPr>
        <p:spPr>
          <a:xfrm>
            <a:off x="2971800" y="2286000"/>
            <a:ext cx="19812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Modify existing compiler</a:t>
            </a:r>
            <a:endParaRPr lang="en-US" dirty="0"/>
          </a:p>
        </p:txBody>
      </p:sp>
      <p:sp>
        <p:nvSpPr>
          <p:cNvPr id="55" name="Rounded Rectangle 54"/>
          <p:cNvSpPr/>
          <p:nvPr/>
        </p:nvSpPr>
        <p:spPr>
          <a:xfrm>
            <a:off x="5257800" y="2286000"/>
            <a:ext cx="25908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Stuck with similar architecture</a:t>
            </a:r>
            <a:endParaRPr lang="en-US" dirty="0"/>
          </a:p>
        </p:txBody>
      </p:sp>
      <p:cxnSp>
        <p:nvCxnSpPr>
          <p:cNvPr id="56" name="Straight Arrow Connector 55"/>
          <p:cNvCxnSpPr>
            <a:stCxn id="54" idx="3"/>
            <a:endCxn id="55" idx="1"/>
          </p:cNvCxnSpPr>
          <p:nvPr/>
        </p:nvCxnSpPr>
        <p:spPr>
          <a:xfrm>
            <a:off x="4953000" y="27051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2971800" y="3276600"/>
            <a:ext cx="1981200"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Synthesis </a:t>
            </a:r>
          </a:p>
          <a:p>
            <a:pPr algn="ctr"/>
            <a:r>
              <a:rPr lang="en-US" dirty="0" smtClean="0"/>
              <a:t>(our approach)</a:t>
            </a:r>
            <a:endParaRPr lang="en-US" dirty="0"/>
          </a:p>
        </p:txBody>
      </p:sp>
      <p:sp>
        <p:nvSpPr>
          <p:cNvPr id="58" name="Rounded Rectangle 57"/>
          <p:cNvSpPr/>
          <p:nvPr/>
        </p:nvSpPr>
        <p:spPr>
          <a:xfrm>
            <a:off x="5257800" y="3276600"/>
            <a:ext cx="2590800"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rgbClr val="FFFFFF"/>
                </a:solidFill>
              </a:rPr>
              <a:t>Break free from the architecture</a:t>
            </a:r>
          </a:p>
        </p:txBody>
      </p:sp>
      <p:cxnSp>
        <p:nvCxnSpPr>
          <p:cNvPr id="59" name="Straight Arrow Connector 58"/>
          <p:cNvCxnSpPr>
            <a:stCxn id="57" idx="3"/>
            <a:endCxn id="58" idx="1"/>
          </p:cNvCxnSpPr>
          <p:nvPr/>
        </p:nvCxnSpPr>
        <p:spPr>
          <a:xfrm>
            <a:off x="4953000" y="36957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a:stCxn id="51" idx="3"/>
            <a:endCxn id="9" idx="1"/>
          </p:cNvCxnSpPr>
          <p:nvPr/>
        </p:nvCxnSpPr>
        <p:spPr>
          <a:xfrm flipV="1">
            <a:off x="2743200" y="1714500"/>
            <a:ext cx="228600" cy="9906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51" idx="3"/>
            <a:endCxn id="54" idx="1"/>
          </p:cNvCxnSpPr>
          <p:nvPr/>
        </p:nvCxnSpPr>
        <p:spPr>
          <a:xfrm>
            <a:off x="2743200" y="2705100"/>
            <a:ext cx="228600" cy="127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51" idx="3"/>
            <a:endCxn id="57" idx="1"/>
          </p:cNvCxnSpPr>
          <p:nvPr/>
        </p:nvCxnSpPr>
        <p:spPr>
          <a:xfrm>
            <a:off x="2743200" y="2705100"/>
            <a:ext cx="228600" cy="9906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9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1" grpId="0" animBg="1"/>
      <p:bldP spid="54" grpId="0" animBg="1"/>
      <p:bldP spid="55"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Program Synthesis (Example)</a:t>
            </a:r>
            <a:endParaRPr lang="en-US" dirty="0">
              <a:solidFill>
                <a:schemeClr val="bg1"/>
              </a:solidFill>
            </a:endParaRPr>
          </a:p>
        </p:txBody>
      </p:sp>
      <p:sp>
        <p:nvSpPr>
          <p:cNvPr id="4" name="Content Placeholder 2"/>
          <p:cNvSpPr>
            <a:spLocks noGrp="1"/>
          </p:cNvSpPr>
          <p:nvPr>
            <p:ph idx="1"/>
          </p:nvPr>
        </p:nvSpPr>
        <p:spPr>
          <a:xfrm>
            <a:off x="457200" y="1455003"/>
            <a:ext cx="8686800" cy="5029200"/>
          </a:xfrm>
        </p:spPr>
        <p:txBody>
          <a:bodyPr>
            <a:normAutofit fontScale="85000" lnSpcReduction="20000"/>
          </a:bodyPr>
          <a:lstStyle/>
          <a:p>
            <a:pPr>
              <a:buFontTx/>
              <a:buNone/>
            </a:pPr>
            <a:r>
              <a:rPr lang="en-US" sz="2000" b="1" dirty="0" err="1" smtClean="0">
                <a:solidFill>
                  <a:srgbClr val="700015"/>
                </a:solidFill>
                <a:latin typeface="Consolas" pitchFamily="49" charset="0"/>
              </a:rPr>
              <a:t>int</a:t>
            </a:r>
            <a:r>
              <a:rPr lang="en-US" sz="2000" b="1" dirty="0" smtClean="0">
                <a:latin typeface="Consolas" pitchFamily="49" charset="0"/>
              </a:rPr>
              <a:t>[16</a:t>
            </a:r>
            <a:r>
              <a:rPr lang="en-US" sz="2000" b="1" dirty="0">
                <a:latin typeface="Consolas" pitchFamily="49" charset="0"/>
              </a:rPr>
              <a:t>] transpose(</a:t>
            </a:r>
            <a:r>
              <a:rPr lang="en-US" sz="2000" b="1" dirty="0" err="1">
                <a:solidFill>
                  <a:srgbClr val="700015"/>
                </a:solidFill>
                <a:latin typeface="Consolas" pitchFamily="49" charset="0"/>
              </a:rPr>
              <a:t>int</a:t>
            </a:r>
            <a:r>
              <a:rPr lang="en-US" sz="2000" b="1" dirty="0">
                <a:latin typeface="Consolas" pitchFamily="49" charset="0"/>
              </a:rPr>
              <a:t>[16] M) {</a:t>
            </a:r>
          </a:p>
          <a:p>
            <a:pPr>
              <a:buFontTx/>
              <a:buNone/>
            </a:pPr>
            <a:r>
              <a:rPr lang="en-US" sz="2000" b="1" dirty="0" smtClean="0">
                <a:latin typeface="Consolas" pitchFamily="49" charset="0"/>
              </a:rPr>
              <a:t>  </a:t>
            </a:r>
            <a:r>
              <a:rPr lang="en-US" sz="2000" b="1" dirty="0" err="1">
                <a:solidFill>
                  <a:srgbClr val="700015"/>
                </a:solidFill>
                <a:latin typeface="Consolas" pitchFamily="49" charset="0"/>
              </a:rPr>
              <a:t>int</a:t>
            </a:r>
            <a:r>
              <a:rPr lang="en-US" sz="2000" b="1" dirty="0">
                <a:latin typeface="Consolas" pitchFamily="49" charset="0"/>
              </a:rPr>
              <a:t>[16] T = 0;</a:t>
            </a:r>
          </a:p>
          <a:p>
            <a:pPr>
              <a:buFontTx/>
              <a:buNone/>
            </a:pPr>
            <a:r>
              <a:rPr lang="en-US" sz="2000" b="1" dirty="0" smtClean="0">
                <a:latin typeface="Consolas" pitchFamily="49" charset="0"/>
              </a:rPr>
              <a:t>  </a:t>
            </a:r>
            <a:r>
              <a:rPr lang="en-US" sz="2000" b="1" dirty="0">
                <a:solidFill>
                  <a:srgbClr val="700015"/>
                </a:solidFill>
                <a:latin typeface="Consolas" pitchFamily="49" charset="0"/>
              </a:rPr>
              <a:t>for</a:t>
            </a:r>
            <a:r>
              <a:rPr lang="en-US" sz="2000" b="1" dirty="0">
                <a:solidFill>
                  <a:srgbClr val="A50021"/>
                </a:solidFill>
                <a:latin typeface="Consolas" pitchFamily="49" charset="0"/>
              </a:rPr>
              <a:t> </a:t>
            </a:r>
            <a:r>
              <a:rPr lang="en-US" sz="2000" b="1" dirty="0">
                <a:latin typeface="Consolas" pitchFamily="49" charset="0"/>
              </a:rPr>
              <a:t>(</a:t>
            </a:r>
            <a:r>
              <a:rPr lang="en-US" sz="2000" b="1" dirty="0" err="1">
                <a:solidFill>
                  <a:srgbClr val="700015"/>
                </a:solidFill>
                <a:latin typeface="Consolas" pitchFamily="49" charset="0"/>
              </a:rPr>
              <a:t>int</a:t>
            </a:r>
            <a:r>
              <a:rPr lang="en-US" sz="2000" b="1" dirty="0">
                <a:latin typeface="Consolas" pitchFamily="49" charset="0"/>
              </a:rPr>
              <a:t> i = 0; i &lt; 4; i++)</a:t>
            </a:r>
          </a:p>
          <a:p>
            <a:pPr>
              <a:buFontTx/>
              <a:buNone/>
            </a:pPr>
            <a:r>
              <a:rPr lang="en-US" sz="2000" b="1" dirty="0" smtClean="0">
                <a:latin typeface="Consolas" pitchFamily="49" charset="0"/>
              </a:rPr>
              <a:t>    </a:t>
            </a:r>
            <a:r>
              <a:rPr lang="en-US" sz="2000" b="1" dirty="0">
                <a:solidFill>
                  <a:srgbClr val="700015"/>
                </a:solidFill>
                <a:latin typeface="Consolas" pitchFamily="49" charset="0"/>
              </a:rPr>
              <a:t>for</a:t>
            </a:r>
            <a:r>
              <a:rPr lang="en-US" sz="2000" b="1" dirty="0">
                <a:latin typeface="Consolas" pitchFamily="49" charset="0"/>
              </a:rPr>
              <a:t> (</a:t>
            </a:r>
            <a:r>
              <a:rPr lang="en-US" sz="2000" b="1" dirty="0" err="1">
                <a:solidFill>
                  <a:srgbClr val="700015"/>
                </a:solidFill>
                <a:latin typeface="Consolas" pitchFamily="49" charset="0"/>
              </a:rPr>
              <a:t>int</a:t>
            </a:r>
            <a:r>
              <a:rPr lang="en-US" sz="2000" b="1" dirty="0">
                <a:latin typeface="Consolas" pitchFamily="49" charset="0"/>
              </a:rPr>
              <a:t> j = 0; j &lt; 4; j++)</a:t>
            </a:r>
          </a:p>
          <a:p>
            <a:pPr>
              <a:buFontTx/>
              <a:buNone/>
            </a:pPr>
            <a:r>
              <a:rPr lang="en-US" sz="2000" b="1" dirty="0" smtClean="0">
                <a:latin typeface="Consolas" pitchFamily="49" charset="0"/>
              </a:rPr>
              <a:t>      </a:t>
            </a:r>
            <a:r>
              <a:rPr lang="en-US" sz="2000" b="1" dirty="0">
                <a:latin typeface="Consolas" pitchFamily="49" charset="0"/>
              </a:rPr>
              <a:t>T[4 * i + j] = M[4 * j + i];</a:t>
            </a:r>
          </a:p>
          <a:p>
            <a:pPr>
              <a:buFontTx/>
              <a:buNone/>
            </a:pPr>
            <a:r>
              <a:rPr lang="en-US" sz="2000" b="1" dirty="0" smtClean="0">
                <a:latin typeface="Consolas" pitchFamily="49" charset="0"/>
              </a:rPr>
              <a:t>  </a:t>
            </a:r>
            <a:r>
              <a:rPr lang="en-US" sz="2000" b="1" dirty="0">
                <a:solidFill>
                  <a:srgbClr val="700015"/>
                </a:solidFill>
                <a:latin typeface="Consolas" pitchFamily="49" charset="0"/>
              </a:rPr>
              <a:t>return</a:t>
            </a:r>
            <a:r>
              <a:rPr lang="en-US" sz="2000" b="1" dirty="0">
                <a:latin typeface="Consolas" pitchFamily="49" charset="0"/>
              </a:rPr>
              <a:t> T;</a:t>
            </a:r>
          </a:p>
          <a:p>
            <a:pPr>
              <a:buFontTx/>
              <a:buNone/>
            </a:pPr>
            <a:r>
              <a:rPr lang="en-US" sz="2000" b="1" dirty="0" smtClean="0">
                <a:latin typeface="Consolas" pitchFamily="49" charset="0"/>
              </a:rPr>
              <a:t>}</a:t>
            </a:r>
            <a:endParaRPr lang="en-US" sz="2000" b="1" dirty="0">
              <a:latin typeface="Consolas" pitchFamily="49" charset="0"/>
            </a:endParaRPr>
          </a:p>
          <a:p>
            <a:pPr>
              <a:buFontTx/>
              <a:buNone/>
            </a:pPr>
            <a:endParaRPr lang="en-US" sz="1800" b="1" dirty="0" smtClean="0">
              <a:solidFill>
                <a:srgbClr val="700015"/>
              </a:solidFill>
              <a:latin typeface="Consolas" pitchFamily="49" charset="0"/>
            </a:endParaRPr>
          </a:p>
          <a:p>
            <a:pPr>
              <a:buFontTx/>
              <a:buNone/>
            </a:pPr>
            <a:endParaRPr lang="en-US" sz="1800" b="1" dirty="0">
              <a:solidFill>
                <a:srgbClr val="700015"/>
              </a:solidFill>
              <a:latin typeface="Consolas" pitchFamily="49" charset="0"/>
            </a:endParaRPr>
          </a:p>
          <a:p>
            <a:pPr>
              <a:buFontTx/>
              <a:buNone/>
            </a:pPr>
            <a:r>
              <a:rPr lang="en-US" sz="1800" b="1" dirty="0" err="1" smtClean="0">
                <a:solidFill>
                  <a:srgbClr val="700015"/>
                </a:solidFill>
                <a:latin typeface="Consolas" pitchFamily="49" charset="0"/>
              </a:rPr>
              <a:t>int</a:t>
            </a:r>
            <a:r>
              <a:rPr lang="en-US" sz="1800" b="1" dirty="0" smtClean="0">
                <a:latin typeface="Consolas" pitchFamily="49" charset="0"/>
              </a:rPr>
              <a:t>[16] </a:t>
            </a:r>
            <a:r>
              <a:rPr lang="en-US" sz="1800" b="1" dirty="0" err="1" smtClean="0">
                <a:latin typeface="Consolas" pitchFamily="49" charset="0"/>
              </a:rPr>
              <a:t>trans_sse</a:t>
            </a:r>
            <a:r>
              <a:rPr lang="en-US" sz="1800" b="1" dirty="0" smtClean="0">
                <a:latin typeface="Consolas" pitchFamily="49" charset="0"/>
              </a:rPr>
              <a:t>(</a:t>
            </a:r>
            <a:r>
              <a:rPr lang="en-US" sz="1800" b="1" dirty="0" err="1" smtClean="0">
                <a:solidFill>
                  <a:srgbClr val="700015"/>
                </a:solidFill>
                <a:latin typeface="Consolas" pitchFamily="49" charset="0"/>
              </a:rPr>
              <a:t>int</a:t>
            </a:r>
            <a:r>
              <a:rPr lang="en-US" sz="1800" b="1" dirty="0" smtClean="0">
                <a:latin typeface="Consolas" pitchFamily="49" charset="0"/>
              </a:rPr>
              <a:t>[16] M) </a:t>
            </a:r>
            <a:r>
              <a:rPr lang="en-US" sz="1800" b="1" dirty="0" smtClean="0">
                <a:solidFill>
                  <a:srgbClr val="700015"/>
                </a:solidFill>
                <a:latin typeface="Consolas" pitchFamily="49" charset="0"/>
              </a:rPr>
              <a:t>implements</a:t>
            </a:r>
            <a:r>
              <a:rPr lang="en-US" sz="1800" b="1" dirty="0" smtClean="0">
                <a:latin typeface="Consolas" pitchFamily="49" charset="0"/>
              </a:rPr>
              <a:t> trans { </a:t>
            </a:r>
            <a:r>
              <a:rPr lang="en-US" sz="1800" b="1" i="1" dirty="0" smtClean="0">
                <a:latin typeface="Consolas" pitchFamily="49" charset="0"/>
              </a:rPr>
              <a:t>// synthesized code</a:t>
            </a:r>
          </a:p>
          <a:p>
            <a:pPr>
              <a:buFontTx/>
              <a:buNone/>
            </a:pPr>
            <a:r>
              <a:rPr lang="en-US" sz="1800" b="1" dirty="0" smtClean="0">
                <a:latin typeface="Consolas" pitchFamily="49" charset="0"/>
              </a:rPr>
              <a:t>  S[4::4]   = </a:t>
            </a:r>
            <a:r>
              <a:rPr lang="en-US" sz="1800" b="1" dirty="0" err="1" smtClean="0">
                <a:latin typeface="Consolas" pitchFamily="49" charset="0"/>
              </a:rPr>
              <a:t>shufps</a:t>
            </a:r>
            <a:r>
              <a:rPr lang="en-US" sz="1800" b="1" dirty="0" smtClean="0">
                <a:latin typeface="Consolas" pitchFamily="49" charset="0"/>
              </a:rPr>
              <a:t>(M[6::4],   M[2::4],  11001000b);</a:t>
            </a:r>
          </a:p>
          <a:p>
            <a:pPr>
              <a:buFontTx/>
              <a:buNone/>
            </a:pPr>
            <a:r>
              <a:rPr lang="en-US" sz="1800" b="1" dirty="0" smtClean="0">
                <a:latin typeface="Consolas" pitchFamily="49" charset="0"/>
              </a:rPr>
              <a:t>  S[0::4]   = </a:t>
            </a:r>
            <a:r>
              <a:rPr lang="en-US" sz="1800" b="1" dirty="0" err="1" smtClean="0">
                <a:latin typeface="Consolas" pitchFamily="49" charset="0"/>
              </a:rPr>
              <a:t>shufps</a:t>
            </a:r>
            <a:r>
              <a:rPr lang="en-US" sz="1800" b="1" dirty="0" smtClean="0">
                <a:latin typeface="Consolas" pitchFamily="49" charset="0"/>
              </a:rPr>
              <a:t>(M[11::4],  M[6::4],  10010110b);</a:t>
            </a:r>
          </a:p>
          <a:p>
            <a:pPr>
              <a:buFontTx/>
              <a:buNone/>
            </a:pPr>
            <a:r>
              <a:rPr lang="en-US" sz="1800" b="1" dirty="0" smtClean="0">
                <a:latin typeface="Consolas" pitchFamily="49" charset="0"/>
              </a:rPr>
              <a:t>  S[12::4]  = </a:t>
            </a:r>
            <a:r>
              <a:rPr lang="en-US" sz="1800" b="1" dirty="0" err="1" smtClean="0">
                <a:latin typeface="Consolas" pitchFamily="49" charset="0"/>
              </a:rPr>
              <a:t>shufps</a:t>
            </a:r>
            <a:r>
              <a:rPr lang="en-US" sz="1800" b="1" dirty="0" smtClean="0">
                <a:latin typeface="Consolas" pitchFamily="49" charset="0"/>
              </a:rPr>
              <a:t>(M[0::4],   M[2::4],  10001101b);</a:t>
            </a:r>
          </a:p>
          <a:p>
            <a:pPr>
              <a:buFontTx/>
              <a:buNone/>
            </a:pPr>
            <a:r>
              <a:rPr lang="en-US" sz="1800" b="1" dirty="0" smtClean="0">
                <a:latin typeface="Consolas" pitchFamily="49" charset="0"/>
              </a:rPr>
              <a:t>  S[8::4]   = </a:t>
            </a:r>
            <a:r>
              <a:rPr lang="en-US" sz="1800" b="1" dirty="0" err="1" smtClean="0">
                <a:latin typeface="Consolas" pitchFamily="49" charset="0"/>
              </a:rPr>
              <a:t>shufps</a:t>
            </a:r>
            <a:r>
              <a:rPr lang="en-US" sz="1800" b="1" dirty="0" smtClean="0">
                <a:latin typeface="Consolas" pitchFamily="49" charset="0"/>
              </a:rPr>
              <a:t>(M[8::4],   M[12::4], 11010111b);</a:t>
            </a:r>
          </a:p>
          <a:p>
            <a:pPr>
              <a:buFontTx/>
              <a:buNone/>
            </a:pPr>
            <a:r>
              <a:rPr lang="en-US" sz="1800" b="1" dirty="0" smtClean="0">
                <a:latin typeface="Consolas" pitchFamily="49" charset="0"/>
              </a:rPr>
              <a:t>  T[4::4]   = </a:t>
            </a:r>
            <a:r>
              <a:rPr lang="en-US" sz="1800" b="1" dirty="0" err="1" smtClean="0">
                <a:latin typeface="Consolas" pitchFamily="49" charset="0"/>
              </a:rPr>
              <a:t>shufps</a:t>
            </a:r>
            <a:r>
              <a:rPr lang="en-US" sz="1800" b="1" dirty="0" smtClean="0">
                <a:latin typeface="Consolas" pitchFamily="49" charset="0"/>
              </a:rPr>
              <a:t>(S[11::4],  S[1::4],  10111100b);</a:t>
            </a:r>
          </a:p>
          <a:p>
            <a:pPr>
              <a:buFontTx/>
              <a:buNone/>
            </a:pPr>
            <a:r>
              <a:rPr lang="en-US" sz="1800" b="1" dirty="0" smtClean="0">
                <a:latin typeface="Consolas" pitchFamily="49" charset="0"/>
              </a:rPr>
              <a:t>  T[12::4]  = </a:t>
            </a:r>
            <a:r>
              <a:rPr lang="en-US" sz="1800" b="1" dirty="0" err="1" smtClean="0">
                <a:latin typeface="Consolas" pitchFamily="49" charset="0"/>
              </a:rPr>
              <a:t>shufps</a:t>
            </a:r>
            <a:r>
              <a:rPr lang="en-US" sz="1800" b="1" dirty="0" smtClean="0">
                <a:latin typeface="Consolas" pitchFamily="49" charset="0"/>
              </a:rPr>
              <a:t>(S[3::4],   S[8::4],  11000011b);</a:t>
            </a:r>
          </a:p>
          <a:p>
            <a:pPr>
              <a:buFontTx/>
              <a:buNone/>
            </a:pPr>
            <a:r>
              <a:rPr lang="en-US" sz="1800" b="1" dirty="0" smtClean="0">
                <a:latin typeface="Consolas" pitchFamily="49" charset="0"/>
              </a:rPr>
              <a:t>  T[8::4]   = </a:t>
            </a:r>
            <a:r>
              <a:rPr lang="en-US" sz="1800" b="1" dirty="0" err="1" smtClean="0">
                <a:latin typeface="Consolas" pitchFamily="49" charset="0"/>
              </a:rPr>
              <a:t>shufps</a:t>
            </a:r>
            <a:r>
              <a:rPr lang="en-US" sz="1800" b="1" dirty="0" smtClean="0">
                <a:latin typeface="Consolas" pitchFamily="49" charset="0"/>
              </a:rPr>
              <a:t>(S[4::4],   S[9::4],  11100010b);</a:t>
            </a:r>
          </a:p>
          <a:p>
            <a:pPr>
              <a:buFontTx/>
              <a:buNone/>
            </a:pPr>
            <a:r>
              <a:rPr lang="en-US" sz="1800" b="1" dirty="0" smtClean="0">
                <a:latin typeface="Consolas" pitchFamily="49" charset="0"/>
              </a:rPr>
              <a:t>  T[0::4]   = </a:t>
            </a:r>
            <a:r>
              <a:rPr lang="en-US" sz="1800" b="1" dirty="0" err="1" smtClean="0">
                <a:latin typeface="Consolas" pitchFamily="49" charset="0"/>
              </a:rPr>
              <a:t>shufps</a:t>
            </a:r>
            <a:r>
              <a:rPr lang="en-US" sz="1800" b="1" dirty="0" smtClean="0">
                <a:latin typeface="Consolas" pitchFamily="49" charset="0"/>
              </a:rPr>
              <a:t>(S[12::4],  S[0::4],  10110100b);</a:t>
            </a:r>
          </a:p>
          <a:p>
            <a:pPr>
              <a:buFontTx/>
              <a:buNone/>
            </a:pPr>
            <a:r>
              <a:rPr lang="en-US" sz="1800" b="1" dirty="0" smtClean="0">
                <a:latin typeface="Consolas" pitchFamily="49" charset="0"/>
              </a:rPr>
              <a:t>  return T;</a:t>
            </a:r>
          </a:p>
          <a:p>
            <a:pPr>
              <a:buFontTx/>
              <a:buNone/>
            </a:pPr>
            <a:r>
              <a:rPr lang="en-US" sz="1800" b="1" dirty="0" smtClean="0">
                <a:latin typeface="Consolas" pitchFamily="49" charset="0"/>
              </a:rPr>
              <a:t>}</a:t>
            </a:r>
          </a:p>
          <a:p>
            <a:pPr>
              <a:buFontTx/>
              <a:buNone/>
            </a:pPr>
            <a:endParaRPr lang="en-US" sz="2000" b="1" dirty="0" smtClean="0">
              <a:latin typeface="Consolas" pitchFamily="49" charset="0"/>
            </a:endParaRPr>
          </a:p>
          <a:p>
            <a:pPr>
              <a:buFontTx/>
              <a:buNone/>
            </a:pPr>
            <a:endParaRPr lang="en-US" sz="2000" b="1" dirty="0" smtClean="0">
              <a:latin typeface="Consolas" pitchFamily="49" charset="0"/>
            </a:endParaRPr>
          </a:p>
        </p:txBody>
      </p:sp>
      <p:grpSp>
        <p:nvGrpSpPr>
          <p:cNvPr id="5" name="Group 4"/>
          <p:cNvGrpSpPr/>
          <p:nvPr/>
        </p:nvGrpSpPr>
        <p:grpSpPr>
          <a:xfrm>
            <a:off x="5029200" y="1614625"/>
            <a:ext cx="3891995" cy="1211978"/>
            <a:chOff x="457200" y="3429000"/>
            <a:chExt cx="7543800" cy="2349161"/>
          </a:xfrm>
        </p:grpSpPr>
        <p:sp>
          <p:nvSpPr>
            <p:cNvPr id="6" name="Rectangle 5"/>
            <p:cNvSpPr/>
            <p:nvPr/>
          </p:nvSpPr>
          <p:spPr bwMode="auto">
            <a:xfrm>
              <a:off x="3200400" y="4724400"/>
              <a:ext cx="2971800" cy="533400"/>
            </a:xfrm>
            <a:prstGeom prst="rect">
              <a:avLst/>
            </a:prstGeom>
            <a:solidFill>
              <a:schemeClr val="bg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lstStyle/>
            <a:p>
              <a:pPr fontAlgn="base">
                <a:spcBef>
                  <a:spcPct val="0"/>
                </a:spcBef>
                <a:spcAft>
                  <a:spcPct val="0"/>
                </a:spcAft>
                <a:defRPr/>
              </a:pPr>
              <a:endParaRPr lang="en-US" sz="1400" i="1">
                <a:solidFill>
                  <a:srgbClr val="000000"/>
                </a:solidFill>
                <a:latin typeface="Lucida Sans" pitchFamily="34" charset="0"/>
                <a:cs typeface="Arial" charset="0"/>
              </a:endParaRPr>
            </a:p>
          </p:txBody>
        </p:sp>
        <p:sp>
          <p:nvSpPr>
            <p:cNvPr id="7" name="Rectangle 6"/>
            <p:cNvSpPr/>
            <p:nvPr/>
          </p:nvSpPr>
          <p:spPr bwMode="auto">
            <a:xfrm>
              <a:off x="5029200" y="3429000"/>
              <a:ext cx="2971800" cy="533400"/>
            </a:xfrm>
            <a:prstGeom prst="rect">
              <a:avLst/>
            </a:prstGeom>
            <a:solidFill>
              <a:schemeClr val="bg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lstStyle/>
            <a:p>
              <a:pPr fontAlgn="base">
                <a:spcBef>
                  <a:spcPct val="0"/>
                </a:spcBef>
                <a:spcAft>
                  <a:spcPct val="0"/>
                </a:spcAft>
                <a:defRPr/>
              </a:pPr>
              <a:endParaRPr lang="en-US" sz="1400" i="1">
                <a:solidFill>
                  <a:srgbClr val="000000"/>
                </a:solidFill>
                <a:latin typeface="Lucida Sans" pitchFamily="34" charset="0"/>
                <a:cs typeface="Arial" charset="0"/>
              </a:endParaRPr>
            </a:p>
          </p:txBody>
        </p:sp>
        <p:sp>
          <p:nvSpPr>
            <p:cNvPr id="8" name="Rectangle 7"/>
            <p:cNvSpPr/>
            <p:nvPr/>
          </p:nvSpPr>
          <p:spPr bwMode="auto">
            <a:xfrm>
              <a:off x="1295400" y="3429000"/>
              <a:ext cx="2971800" cy="533400"/>
            </a:xfrm>
            <a:prstGeom prst="rect">
              <a:avLst/>
            </a:prstGeom>
            <a:solidFill>
              <a:schemeClr val="bg2">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lstStyle/>
            <a:p>
              <a:pPr fontAlgn="base">
                <a:spcBef>
                  <a:spcPct val="0"/>
                </a:spcBef>
                <a:spcAft>
                  <a:spcPct val="0"/>
                </a:spcAft>
                <a:defRPr/>
              </a:pPr>
              <a:endParaRPr lang="en-US" sz="1400" i="1">
                <a:solidFill>
                  <a:srgbClr val="000000"/>
                </a:solidFill>
                <a:latin typeface="Lucida Sans" pitchFamily="34" charset="0"/>
                <a:cs typeface="Arial" charset="0"/>
              </a:endParaRPr>
            </a:p>
          </p:txBody>
        </p:sp>
        <p:cxnSp>
          <p:nvCxnSpPr>
            <p:cNvPr id="9" name="Straight Connector 8"/>
            <p:cNvCxnSpPr>
              <a:cxnSpLocks noChangeShapeType="1"/>
            </p:cNvCxnSpPr>
            <p:nvPr/>
          </p:nvCxnSpPr>
          <p:spPr bwMode="auto">
            <a:xfrm rot="5400000">
              <a:off x="1714501" y="3695700"/>
              <a:ext cx="531812"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11"/>
            <p:cNvCxnSpPr>
              <a:cxnSpLocks noChangeShapeType="1"/>
            </p:cNvCxnSpPr>
            <p:nvPr/>
          </p:nvCxnSpPr>
          <p:spPr bwMode="auto">
            <a:xfrm rot="5400000">
              <a:off x="2478087" y="3694113"/>
              <a:ext cx="531813"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Straight Connector 12"/>
            <p:cNvCxnSpPr>
              <a:cxnSpLocks noChangeShapeType="1"/>
            </p:cNvCxnSpPr>
            <p:nvPr/>
          </p:nvCxnSpPr>
          <p:spPr bwMode="auto">
            <a:xfrm rot="5400000">
              <a:off x="3238500" y="3694113"/>
              <a:ext cx="531813" cy="1587"/>
            </a:xfrm>
            <a:prstGeom prst="line">
              <a:avLst/>
            </a:prstGeom>
            <a:noFill/>
            <a:ln w="9525" algn="ctr">
              <a:solidFill>
                <a:schemeClr val="tx1"/>
              </a:solidFill>
              <a:round/>
              <a:headEnd/>
              <a:tailEnd/>
            </a:ln>
            <a:effectLst>
              <a:outerShdw blurRad="50800" dist="38100" dir="2700000" algn="tl" rotWithShape="0">
                <a:prstClr val="black">
                  <a:alpha val="40000"/>
                </a:prstClr>
              </a:outerShdw>
            </a:effectLst>
          </p:spPr>
        </p:cxnSp>
        <p:cxnSp>
          <p:nvCxnSpPr>
            <p:cNvPr id="12" name="Straight Connector 13"/>
            <p:cNvCxnSpPr>
              <a:cxnSpLocks noChangeShapeType="1"/>
            </p:cNvCxnSpPr>
            <p:nvPr/>
          </p:nvCxnSpPr>
          <p:spPr bwMode="auto">
            <a:xfrm rot="5400000">
              <a:off x="3651251" y="4991100"/>
              <a:ext cx="531812"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14"/>
            <p:cNvCxnSpPr>
              <a:cxnSpLocks noChangeShapeType="1"/>
            </p:cNvCxnSpPr>
            <p:nvPr/>
          </p:nvCxnSpPr>
          <p:spPr bwMode="auto">
            <a:xfrm rot="5400000">
              <a:off x="4425950" y="4989513"/>
              <a:ext cx="53181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15"/>
            <p:cNvCxnSpPr>
              <a:cxnSpLocks noChangeShapeType="1"/>
            </p:cNvCxnSpPr>
            <p:nvPr/>
          </p:nvCxnSpPr>
          <p:spPr bwMode="auto">
            <a:xfrm rot="5400000">
              <a:off x="5143500" y="4989513"/>
              <a:ext cx="53181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6"/>
            <p:cNvCxnSpPr>
              <a:cxnSpLocks noChangeShapeType="1"/>
            </p:cNvCxnSpPr>
            <p:nvPr/>
          </p:nvCxnSpPr>
          <p:spPr bwMode="auto">
            <a:xfrm rot="5400000">
              <a:off x="5524501" y="3695700"/>
              <a:ext cx="531812"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17"/>
            <p:cNvCxnSpPr>
              <a:cxnSpLocks noChangeShapeType="1"/>
            </p:cNvCxnSpPr>
            <p:nvPr/>
          </p:nvCxnSpPr>
          <p:spPr bwMode="auto">
            <a:xfrm rot="5400000">
              <a:off x="6288087" y="3694113"/>
              <a:ext cx="531813"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Straight Connector 18"/>
            <p:cNvCxnSpPr>
              <a:cxnSpLocks noChangeShapeType="1"/>
            </p:cNvCxnSpPr>
            <p:nvPr/>
          </p:nvCxnSpPr>
          <p:spPr bwMode="auto">
            <a:xfrm rot="5400000">
              <a:off x="7048500" y="3694113"/>
              <a:ext cx="53181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8" name="TextBox 19"/>
            <p:cNvSpPr txBox="1">
              <a:spLocks noChangeArrowheads="1"/>
            </p:cNvSpPr>
            <p:nvPr/>
          </p:nvSpPr>
          <p:spPr bwMode="auto">
            <a:xfrm>
              <a:off x="604897" y="3429000"/>
              <a:ext cx="743213" cy="5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itchFamily="34" charset="0"/>
                  <a:cs typeface="Arial" charset="0"/>
                </a:defRPr>
              </a:lvl1pPr>
              <a:lvl2pPr marL="742950" indent="-285750" eaLnBrk="0" hangingPunct="0">
                <a:defRPr sz="2400">
                  <a:solidFill>
                    <a:schemeClr val="tx1"/>
                  </a:solidFill>
                  <a:latin typeface="Lucida Sans" pitchFamily="34" charset="0"/>
                  <a:cs typeface="Arial" charset="0"/>
                </a:defRPr>
              </a:lvl2pPr>
              <a:lvl3pPr marL="1143000" indent="-228600" eaLnBrk="0" hangingPunct="0">
                <a:defRPr sz="2400">
                  <a:solidFill>
                    <a:schemeClr val="tx1"/>
                  </a:solidFill>
                  <a:latin typeface="Lucida Sans" pitchFamily="34" charset="0"/>
                  <a:cs typeface="Arial" charset="0"/>
                </a:defRPr>
              </a:lvl3pPr>
              <a:lvl4pPr marL="1600200" indent="-228600" eaLnBrk="0" hangingPunct="0">
                <a:defRPr sz="2400">
                  <a:solidFill>
                    <a:schemeClr val="tx1"/>
                  </a:solidFill>
                  <a:latin typeface="Lucida Sans" pitchFamily="34" charset="0"/>
                  <a:cs typeface="Arial" charset="0"/>
                </a:defRPr>
              </a:lvl4pPr>
              <a:lvl5pPr marL="2057400" indent="-228600" eaLnBrk="0" hangingPunct="0">
                <a:defRPr sz="2400">
                  <a:solidFill>
                    <a:schemeClr val="tx1"/>
                  </a:solidFill>
                  <a:latin typeface="Lucida Sans" pitchFamily="34" charset="0"/>
                  <a:cs typeface="Arial" charset="0"/>
                </a:defRPr>
              </a:lvl5pPr>
              <a:lvl6pPr marL="2514600" indent="-228600" eaLnBrk="0" fontAlgn="base" hangingPunct="0">
                <a:spcBef>
                  <a:spcPct val="0"/>
                </a:spcBef>
                <a:spcAft>
                  <a:spcPct val="0"/>
                </a:spcAft>
                <a:defRPr sz="2400">
                  <a:solidFill>
                    <a:schemeClr val="tx1"/>
                  </a:solidFill>
                  <a:latin typeface="Lucida Sans" pitchFamily="34" charset="0"/>
                  <a:cs typeface="Arial" charset="0"/>
                </a:defRPr>
              </a:lvl6pPr>
              <a:lvl7pPr marL="2971800" indent="-228600" eaLnBrk="0" fontAlgn="base" hangingPunct="0">
                <a:spcBef>
                  <a:spcPct val="0"/>
                </a:spcBef>
                <a:spcAft>
                  <a:spcPct val="0"/>
                </a:spcAft>
                <a:defRPr sz="2400">
                  <a:solidFill>
                    <a:schemeClr val="tx1"/>
                  </a:solidFill>
                  <a:latin typeface="Lucida Sans" pitchFamily="34" charset="0"/>
                  <a:cs typeface="Arial" charset="0"/>
                </a:defRPr>
              </a:lvl7pPr>
              <a:lvl8pPr marL="3429000" indent="-228600" eaLnBrk="0" fontAlgn="base" hangingPunct="0">
                <a:spcBef>
                  <a:spcPct val="0"/>
                </a:spcBef>
                <a:spcAft>
                  <a:spcPct val="0"/>
                </a:spcAft>
                <a:defRPr sz="2400">
                  <a:solidFill>
                    <a:schemeClr val="tx1"/>
                  </a:solidFill>
                  <a:latin typeface="Lucida Sans" pitchFamily="34" charset="0"/>
                  <a:cs typeface="Arial" charset="0"/>
                </a:defRPr>
              </a:lvl8pPr>
              <a:lvl9pPr marL="3886200" indent="-228600" eaLnBrk="0" fontAlgn="base" hangingPunct="0">
                <a:spcBef>
                  <a:spcPct val="0"/>
                </a:spcBef>
                <a:spcAft>
                  <a:spcPct val="0"/>
                </a:spcAft>
                <a:defRPr sz="2400">
                  <a:solidFill>
                    <a:schemeClr val="tx1"/>
                  </a:solidFill>
                  <a:latin typeface="Lucida Sans" pitchFamily="34" charset="0"/>
                  <a:cs typeface="Arial" charset="0"/>
                </a:defRPr>
              </a:lvl9pPr>
            </a:lstStyle>
            <a:p>
              <a:pPr eaLnBrk="1" fontAlgn="base" hangingPunct="1">
                <a:spcBef>
                  <a:spcPct val="0"/>
                </a:spcBef>
                <a:spcAft>
                  <a:spcPct val="0"/>
                </a:spcAft>
              </a:pPr>
              <a:r>
                <a:rPr lang="en-US" sz="1400" dirty="0">
                  <a:solidFill>
                    <a:srgbClr val="000000"/>
                  </a:solidFill>
                  <a:latin typeface="Consolas" pitchFamily="49" charset="0"/>
                </a:rPr>
                <a:t>x1</a:t>
              </a:r>
            </a:p>
          </p:txBody>
        </p:sp>
        <p:sp>
          <p:nvSpPr>
            <p:cNvPr id="19" name="TextBox 20"/>
            <p:cNvSpPr txBox="1">
              <a:spLocks noChangeArrowheads="1"/>
            </p:cNvSpPr>
            <p:nvPr/>
          </p:nvSpPr>
          <p:spPr bwMode="auto">
            <a:xfrm>
              <a:off x="4429124" y="3429000"/>
              <a:ext cx="743213" cy="5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itchFamily="34" charset="0"/>
                  <a:cs typeface="Arial" charset="0"/>
                </a:defRPr>
              </a:lvl1pPr>
              <a:lvl2pPr marL="742950" indent="-285750" eaLnBrk="0" hangingPunct="0">
                <a:defRPr sz="2400">
                  <a:solidFill>
                    <a:schemeClr val="tx1"/>
                  </a:solidFill>
                  <a:latin typeface="Lucida Sans" pitchFamily="34" charset="0"/>
                  <a:cs typeface="Arial" charset="0"/>
                </a:defRPr>
              </a:lvl2pPr>
              <a:lvl3pPr marL="1143000" indent="-228600" eaLnBrk="0" hangingPunct="0">
                <a:defRPr sz="2400">
                  <a:solidFill>
                    <a:schemeClr val="tx1"/>
                  </a:solidFill>
                  <a:latin typeface="Lucida Sans" pitchFamily="34" charset="0"/>
                  <a:cs typeface="Arial" charset="0"/>
                </a:defRPr>
              </a:lvl3pPr>
              <a:lvl4pPr marL="1600200" indent="-228600" eaLnBrk="0" hangingPunct="0">
                <a:defRPr sz="2400">
                  <a:solidFill>
                    <a:schemeClr val="tx1"/>
                  </a:solidFill>
                  <a:latin typeface="Lucida Sans" pitchFamily="34" charset="0"/>
                  <a:cs typeface="Arial" charset="0"/>
                </a:defRPr>
              </a:lvl4pPr>
              <a:lvl5pPr marL="2057400" indent="-228600" eaLnBrk="0" hangingPunct="0">
                <a:defRPr sz="2400">
                  <a:solidFill>
                    <a:schemeClr val="tx1"/>
                  </a:solidFill>
                  <a:latin typeface="Lucida Sans" pitchFamily="34" charset="0"/>
                  <a:cs typeface="Arial" charset="0"/>
                </a:defRPr>
              </a:lvl5pPr>
              <a:lvl6pPr marL="2514600" indent="-228600" eaLnBrk="0" fontAlgn="base" hangingPunct="0">
                <a:spcBef>
                  <a:spcPct val="0"/>
                </a:spcBef>
                <a:spcAft>
                  <a:spcPct val="0"/>
                </a:spcAft>
                <a:defRPr sz="2400">
                  <a:solidFill>
                    <a:schemeClr val="tx1"/>
                  </a:solidFill>
                  <a:latin typeface="Lucida Sans" pitchFamily="34" charset="0"/>
                  <a:cs typeface="Arial" charset="0"/>
                </a:defRPr>
              </a:lvl6pPr>
              <a:lvl7pPr marL="2971800" indent="-228600" eaLnBrk="0" fontAlgn="base" hangingPunct="0">
                <a:spcBef>
                  <a:spcPct val="0"/>
                </a:spcBef>
                <a:spcAft>
                  <a:spcPct val="0"/>
                </a:spcAft>
                <a:defRPr sz="2400">
                  <a:solidFill>
                    <a:schemeClr val="tx1"/>
                  </a:solidFill>
                  <a:latin typeface="Lucida Sans" pitchFamily="34" charset="0"/>
                  <a:cs typeface="Arial" charset="0"/>
                </a:defRPr>
              </a:lvl7pPr>
              <a:lvl8pPr marL="3429000" indent="-228600" eaLnBrk="0" fontAlgn="base" hangingPunct="0">
                <a:spcBef>
                  <a:spcPct val="0"/>
                </a:spcBef>
                <a:spcAft>
                  <a:spcPct val="0"/>
                </a:spcAft>
                <a:defRPr sz="2400">
                  <a:solidFill>
                    <a:schemeClr val="tx1"/>
                  </a:solidFill>
                  <a:latin typeface="Lucida Sans" pitchFamily="34" charset="0"/>
                  <a:cs typeface="Arial" charset="0"/>
                </a:defRPr>
              </a:lvl8pPr>
              <a:lvl9pPr marL="3886200" indent="-228600" eaLnBrk="0" fontAlgn="base" hangingPunct="0">
                <a:spcBef>
                  <a:spcPct val="0"/>
                </a:spcBef>
                <a:spcAft>
                  <a:spcPct val="0"/>
                </a:spcAft>
                <a:defRPr sz="2400">
                  <a:solidFill>
                    <a:schemeClr val="tx1"/>
                  </a:solidFill>
                  <a:latin typeface="Lucida Sans" pitchFamily="34" charset="0"/>
                  <a:cs typeface="Arial" charset="0"/>
                </a:defRPr>
              </a:lvl9pPr>
            </a:lstStyle>
            <a:p>
              <a:pPr eaLnBrk="1" fontAlgn="base" hangingPunct="1">
                <a:spcBef>
                  <a:spcPct val="0"/>
                </a:spcBef>
                <a:spcAft>
                  <a:spcPct val="0"/>
                </a:spcAft>
              </a:pPr>
              <a:r>
                <a:rPr lang="en-US" sz="1400">
                  <a:solidFill>
                    <a:srgbClr val="000000"/>
                  </a:solidFill>
                  <a:latin typeface="Consolas" pitchFamily="49" charset="0"/>
                </a:rPr>
                <a:t>x2</a:t>
              </a:r>
            </a:p>
          </p:txBody>
        </p:sp>
        <p:sp>
          <p:nvSpPr>
            <p:cNvPr id="20" name="TextBox 21"/>
            <p:cNvSpPr txBox="1">
              <a:spLocks noChangeArrowheads="1"/>
            </p:cNvSpPr>
            <p:nvPr/>
          </p:nvSpPr>
          <p:spPr bwMode="auto">
            <a:xfrm>
              <a:off x="3048000" y="5181601"/>
              <a:ext cx="1513769" cy="5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pitchFamily="34" charset="0"/>
                  <a:cs typeface="Arial" charset="0"/>
                </a:defRPr>
              </a:lvl1pPr>
              <a:lvl2pPr marL="742950" indent="-285750" eaLnBrk="0" hangingPunct="0">
                <a:defRPr sz="2400">
                  <a:solidFill>
                    <a:schemeClr val="tx1"/>
                  </a:solidFill>
                  <a:latin typeface="Lucida Sans" pitchFamily="34" charset="0"/>
                  <a:cs typeface="Arial" charset="0"/>
                </a:defRPr>
              </a:lvl2pPr>
              <a:lvl3pPr marL="1143000" indent="-228600" eaLnBrk="0" hangingPunct="0">
                <a:defRPr sz="2400">
                  <a:solidFill>
                    <a:schemeClr val="tx1"/>
                  </a:solidFill>
                  <a:latin typeface="Lucida Sans" pitchFamily="34" charset="0"/>
                  <a:cs typeface="Arial" charset="0"/>
                </a:defRPr>
              </a:lvl3pPr>
              <a:lvl4pPr marL="1600200" indent="-228600" eaLnBrk="0" hangingPunct="0">
                <a:defRPr sz="2400">
                  <a:solidFill>
                    <a:schemeClr val="tx1"/>
                  </a:solidFill>
                  <a:latin typeface="Lucida Sans" pitchFamily="34" charset="0"/>
                  <a:cs typeface="Arial" charset="0"/>
                </a:defRPr>
              </a:lvl4pPr>
              <a:lvl5pPr marL="2057400" indent="-228600" eaLnBrk="0" hangingPunct="0">
                <a:defRPr sz="2400">
                  <a:solidFill>
                    <a:schemeClr val="tx1"/>
                  </a:solidFill>
                  <a:latin typeface="Lucida Sans" pitchFamily="34" charset="0"/>
                  <a:cs typeface="Arial" charset="0"/>
                </a:defRPr>
              </a:lvl5pPr>
              <a:lvl6pPr marL="2514600" indent="-228600" eaLnBrk="0" fontAlgn="base" hangingPunct="0">
                <a:spcBef>
                  <a:spcPct val="0"/>
                </a:spcBef>
                <a:spcAft>
                  <a:spcPct val="0"/>
                </a:spcAft>
                <a:defRPr sz="2400">
                  <a:solidFill>
                    <a:schemeClr val="tx1"/>
                  </a:solidFill>
                  <a:latin typeface="Lucida Sans" pitchFamily="34" charset="0"/>
                  <a:cs typeface="Arial" charset="0"/>
                </a:defRPr>
              </a:lvl6pPr>
              <a:lvl7pPr marL="2971800" indent="-228600" eaLnBrk="0" fontAlgn="base" hangingPunct="0">
                <a:spcBef>
                  <a:spcPct val="0"/>
                </a:spcBef>
                <a:spcAft>
                  <a:spcPct val="0"/>
                </a:spcAft>
                <a:defRPr sz="2400">
                  <a:solidFill>
                    <a:schemeClr val="tx1"/>
                  </a:solidFill>
                  <a:latin typeface="Lucida Sans" pitchFamily="34" charset="0"/>
                  <a:cs typeface="Arial" charset="0"/>
                </a:defRPr>
              </a:lvl7pPr>
              <a:lvl8pPr marL="3429000" indent="-228600" eaLnBrk="0" fontAlgn="base" hangingPunct="0">
                <a:spcBef>
                  <a:spcPct val="0"/>
                </a:spcBef>
                <a:spcAft>
                  <a:spcPct val="0"/>
                </a:spcAft>
                <a:defRPr sz="2400">
                  <a:solidFill>
                    <a:schemeClr val="tx1"/>
                  </a:solidFill>
                  <a:latin typeface="Lucida Sans" pitchFamily="34" charset="0"/>
                  <a:cs typeface="Arial" charset="0"/>
                </a:defRPr>
              </a:lvl8pPr>
              <a:lvl9pPr marL="3886200" indent="-228600" eaLnBrk="0" fontAlgn="base" hangingPunct="0">
                <a:spcBef>
                  <a:spcPct val="0"/>
                </a:spcBef>
                <a:spcAft>
                  <a:spcPct val="0"/>
                </a:spcAft>
                <a:defRPr sz="2400">
                  <a:solidFill>
                    <a:schemeClr val="tx1"/>
                  </a:solidFill>
                  <a:latin typeface="Lucida Sans" pitchFamily="34" charset="0"/>
                  <a:cs typeface="Arial" charset="0"/>
                </a:defRPr>
              </a:lvl9pPr>
            </a:lstStyle>
            <a:p>
              <a:pPr eaLnBrk="1" fontAlgn="base" hangingPunct="1">
                <a:spcBef>
                  <a:spcPct val="0"/>
                </a:spcBef>
                <a:spcAft>
                  <a:spcPct val="0"/>
                </a:spcAft>
              </a:pPr>
              <a:r>
                <a:rPr lang="en-US" sz="1400" dirty="0">
                  <a:solidFill>
                    <a:srgbClr val="000000"/>
                  </a:solidFill>
                  <a:latin typeface="Consolas" pitchFamily="49" charset="0"/>
                </a:rPr>
                <a:t>return</a:t>
              </a:r>
            </a:p>
          </p:txBody>
        </p:sp>
        <p:cxnSp>
          <p:nvCxnSpPr>
            <p:cNvPr id="21" name="Straight Connector 20"/>
            <p:cNvCxnSpPr>
              <a:cxnSpLocks noChangeShapeType="1"/>
            </p:cNvCxnSpPr>
            <p:nvPr/>
          </p:nvCxnSpPr>
          <p:spPr bwMode="auto">
            <a:xfrm>
              <a:off x="1295400" y="3962400"/>
              <a:ext cx="2057400" cy="757238"/>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2" name="Straight Connector 22"/>
            <p:cNvCxnSpPr>
              <a:cxnSpLocks noChangeShapeType="1"/>
            </p:cNvCxnSpPr>
            <p:nvPr/>
          </p:nvCxnSpPr>
          <p:spPr bwMode="auto">
            <a:xfrm flipH="1">
              <a:off x="3505200" y="3962400"/>
              <a:ext cx="762001" cy="763587"/>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3" name="Straight Connector 24"/>
            <p:cNvCxnSpPr>
              <a:cxnSpLocks noChangeShapeType="1"/>
            </p:cNvCxnSpPr>
            <p:nvPr/>
          </p:nvCxnSpPr>
          <p:spPr bwMode="auto">
            <a:xfrm flipH="1">
              <a:off x="4953000" y="3962400"/>
              <a:ext cx="76200" cy="757238"/>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4" name="Straight Connector 26"/>
            <p:cNvCxnSpPr>
              <a:cxnSpLocks noChangeShapeType="1"/>
            </p:cNvCxnSpPr>
            <p:nvPr/>
          </p:nvCxnSpPr>
          <p:spPr bwMode="auto">
            <a:xfrm flipH="1">
              <a:off x="6019800" y="3962400"/>
              <a:ext cx="1981200" cy="762000"/>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5" name="Straight Connector 22"/>
            <p:cNvCxnSpPr>
              <a:cxnSpLocks noChangeShapeType="1"/>
            </p:cNvCxnSpPr>
            <p:nvPr/>
          </p:nvCxnSpPr>
          <p:spPr bwMode="auto">
            <a:xfrm>
              <a:off x="4267200" y="3962400"/>
              <a:ext cx="209550" cy="757238"/>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6" name="Straight Connector 22"/>
            <p:cNvCxnSpPr>
              <a:cxnSpLocks noChangeShapeType="1"/>
            </p:cNvCxnSpPr>
            <p:nvPr/>
          </p:nvCxnSpPr>
          <p:spPr bwMode="auto">
            <a:xfrm>
              <a:off x="1295400" y="3962400"/>
              <a:ext cx="2971800" cy="763587"/>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7" name="Straight Connector 26"/>
            <p:cNvCxnSpPr>
              <a:cxnSpLocks noChangeShapeType="1"/>
            </p:cNvCxnSpPr>
            <p:nvPr/>
          </p:nvCxnSpPr>
          <p:spPr bwMode="auto">
            <a:xfrm>
              <a:off x="5029200" y="3962400"/>
              <a:ext cx="609600" cy="763587"/>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8" name="Straight Connector 26"/>
            <p:cNvCxnSpPr>
              <a:cxnSpLocks noChangeShapeType="1"/>
            </p:cNvCxnSpPr>
            <p:nvPr/>
          </p:nvCxnSpPr>
          <p:spPr bwMode="auto">
            <a:xfrm flipH="1">
              <a:off x="5257800" y="3962400"/>
              <a:ext cx="2743200" cy="757238"/>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29" name="TextBox 28"/>
            <p:cNvSpPr txBox="1"/>
            <p:nvPr/>
          </p:nvSpPr>
          <p:spPr>
            <a:xfrm>
              <a:off x="457200" y="4491334"/>
              <a:ext cx="2091686" cy="596560"/>
            </a:xfrm>
            <a:prstGeom prst="rect">
              <a:avLst/>
            </a:prstGeom>
            <a:noFill/>
          </p:spPr>
          <p:txBody>
            <a:bodyPr wrap="none" rtlCol="0">
              <a:spAutoFit/>
            </a:bodyPr>
            <a:lstStyle/>
            <a:p>
              <a:pPr fontAlgn="base">
                <a:spcBef>
                  <a:spcPct val="0"/>
                </a:spcBef>
                <a:spcAft>
                  <a:spcPct val="0"/>
                </a:spcAft>
              </a:pPr>
              <a:r>
                <a:rPr lang="en-US" sz="1400" dirty="0" smtClean="0">
                  <a:solidFill>
                    <a:srgbClr val="000000"/>
                  </a:solidFill>
                  <a:latin typeface="Consolas" pitchFamily="49" charset="0"/>
                  <a:cs typeface="Consolas" pitchFamily="49" charset="0"/>
                </a:rPr>
                <a:t>imm8[0:1]</a:t>
              </a:r>
              <a:endParaRPr lang="en-US" sz="1400" dirty="0">
                <a:solidFill>
                  <a:srgbClr val="000000"/>
                </a:solidFill>
                <a:latin typeface="Consolas" pitchFamily="49" charset="0"/>
                <a:cs typeface="Consolas" pitchFamily="49" charset="0"/>
              </a:endParaRPr>
            </a:p>
          </p:txBody>
        </p:sp>
        <p:cxnSp>
          <p:nvCxnSpPr>
            <p:cNvPr id="30" name="Straight Arrow Connector 29"/>
            <p:cNvCxnSpPr>
              <a:stCxn id="29" idx="3"/>
            </p:cNvCxnSpPr>
            <p:nvPr/>
          </p:nvCxnSpPr>
          <p:spPr bwMode="auto">
            <a:xfrm flipV="1">
              <a:off x="2548886" y="4491336"/>
              <a:ext cx="194313" cy="298279"/>
            </a:xfrm>
            <a:prstGeom prst="straightConnector1">
              <a:avLst/>
            </a:prstGeom>
            <a:noFill/>
            <a:ln w="19050" cap="flat" cmpd="sng" algn="ctr">
              <a:solidFill>
                <a:schemeClr val="tx1"/>
              </a:solidFill>
              <a:prstDash val="solid"/>
              <a:round/>
              <a:headEnd type="none" w="med" len="med"/>
              <a:tailEnd type="arrow"/>
            </a:ln>
            <a:effectLst/>
          </p:spPr>
        </p:cxnSp>
      </p:grpSp>
      <p:sp>
        <p:nvSpPr>
          <p:cNvPr id="31" name="TextBox 30"/>
          <p:cNvSpPr txBox="1"/>
          <p:nvPr/>
        </p:nvSpPr>
        <p:spPr>
          <a:xfrm>
            <a:off x="457200" y="3664803"/>
            <a:ext cx="7772400" cy="2031325"/>
          </a:xfrm>
          <a:prstGeom prst="rect">
            <a:avLst/>
          </a:prstGeom>
          <a:noFill/>
        </p:spPr>
        <p:txBody>
          <a:bodyPr wrap="square" rtlCol="0">
            <a:spAutoFit/>
          </a:bodyPr>
          <a:lstStyle/>
          <a:p>
            <a:pPr>
              <a:buFontTx/>
              <a:buNone/>
            </a:pPr>
            <a:r>
              <a:rPr lang="en-US" b="1" dirty="0" err="1">
                <a:solidFill>
                  <a:srgbClr val="700015"/>
                </a:solidFill>
                <a:latin typeface="Consolas" pitchFamily="49" charset="0"/>
              </a:rPr>
              <a:t>int</a:t>
            </a:r>
            <a:r>
              <a:rPr lang="en-US" b="1" dirty="0">
                <a:latin typeface="Consolas" pitchFamily="49" charset="0"/>
              </a:rPr>
              <a:t>[16] </a:t>
            </a:r>
            <a:r>
              <a:rPr lang="en-US" b="1" dirty="0" err="1">
                <a:latin typeface="Consolas" pitchFamily="49" charset="0"/>
              </a:rPr>
              <a:t>trans_sse</a:t>
            </a:r>
            <a:r>
              <a:rPr lang="en-US" b="1" dirty="0">
                <a:latin typeface="Consolas" pitchFamily="49" charset="0"/>
              </a:rPr>
              <a:t>(</a:t>
            </a:r>
            <a:r>
              <a:rPr lang="en-US" b="1" dirty="0" err="1">
                <a:solidFill>
                  <a:srgbClr val="700015"/>
                </a:solidFill>
                <a:latin typeface="Consolas" pitchFamily="49" charset="0"/>
              </a:rPr>
              <a:t>int</a:t>
            </a:r>
            <a:r>
              <a:rPr lang="en-US" b="1" dirty="0">
                <a:latin typeface="Consolas" pitchFamily="49" charset="0"/>
              </a:rPr>
              <a:t>[16] M) </a:t>
            </a:r>
            <a:r>
              <a:rPr lang="en-US" b="1" dirty="0">
                <a:solidFill>
                  <a:srgbClr val="700015"/>
                </a:solidFill>
                <a:latin typeface="Consolas" pitchFamily="49" charset="0"/>
              </a:rPr>
              <a:t>implements</a:t>
            </a:r>
            <a:r>
              <a:rPr lang="en-US" b="1" dirty="0">
                <a:latin typeface="Consolas" pitchFamily="49" charset="0"/>
              </a:rPr>
              <a:t> trans {</a:t>
            </a:r>
          </a:p>
          <a:p>
            <a:pPr>
              <a:buFontTx/>
              <a:buNone/>
            </a:pPr>
            <a:r>
              <a:rPr lang="en-US" b="1" dirty="0">
                <a:latin typeface="Consolas" pitchFamily="49" charset="0"/>
              </a:rPr>
              <a:t>  </a:t>
            </a:r>
            <a:r>
              <a:rPr lang="en-US" b="1" dirty="0" err="1">
                <a:solidFill>
                  <a:srgbClr val="700015"/>
                </a:solidFill>
                <a:latin typeface="Consolas" pitchFamily="49" charset="0"/>
              </a:rPr>
              <a:t>int</a:t>
            </a:r>
            <a:r>
              <a:rPr lang="en-US" b="1" dirty="0">
                <a:latin typeface="Consolas" pitchFamily="49" charset="0"/>
              </a:rPr>
              <a:t>[16] S = 0, T = 0;</a:t>
            </a:r>
          </a:p>
          <a:p>
            <a:pPr>
              <a:buFontTx/>
              <a:buNone/>
            </a:pPr>
            <a:r>
              <a:rPr lang="en-US" b="1" dirty="0">
                <a:latin typeface="Consolas" pitchFamily="49" charset="0"/>
              </a:rPr>
              <a:t>  </a:t>
            </a:r>
            <a:r>
              <a:rPr lang="en-US" b="1" dirty="0">
                <a:solidFill>
                  <a:srgbClr val="700015"/>
                </a:solidFill>
                <a:latin typeface="Consolas" pitchFamily="49" charset="0"/>
              </a:rPr>
              <a:t>repeat</a:t>
            </a:r>
            <a:r>
              <a:rPr lang="en-US" b="1" dirty="0">
                <a:latin typeface="Consolas" pitchFamily="49" charset="0"/>
              </a:rPr>
              <a:t> (</a:t>
            </a:r>
            <a:r>
              <a:rPr lang="en-US" b="1" dirty="0">
                <a:solidFill>
                  <a:srgbClr val="700015"/>
                </a:solidFill>
                <a:latin typeface="Consolas" pitchFamily="49" charset="0"/>
              </a:rPr>
              <a:t>??</a:t>
            </a:r>
            <a:r>
              <a:rPr lang="en-US" b="1" dirty="0">
                <a:latin typeface="Consolas" pitchFamily="49" charset="0"/>
              </a:rPr>
              <a:t>) S[</a:t>
            </a:r>
            <a:r>
              <a:rPr lang="en-US" b="1" dirty="0">
                <a:solidFill>
                  <a:srgbClr val="700015"/>
                </a:solidFill>
                <a:latin typeface="Consolas" pitchFamily="49" charset="0"/>
              </a:rPr>
              <a:t>??</a:t>
            </a:r>
            <a:r>
              <a:rPr lang="en-US" b="1" dirty="0">
                <a:latin typeface="Consolas" pitchFamily="49" charset="0"/>
              </a:rPr>
              <a:t>::4] = </a:t>
            </a:r>
            <a:r>
              <a:rPr lang="en-US" b="1" dirty="0" err="1">
                <a:latin typeface="Consolas" pitchFamily="49" charset="0"/>
              </a:rPr>
              <a:t>shufps</a:t>
            </a:r>
            <a:r>
              <a:rPr lang="en-US" b="1" dirty="0">
                <a:latin typeface="Consolas" pitchFamily="49" charset="0"/>
              </a:rPr>
              <a:t>(M[</a:t>
            </a:r>
            <a:r>
              <a:rPr lang="en-US" b="1" dirty="0">
                <a:solidFill>
                  <a:srgbClr val="700015"/>
                </a:solidFill>
                <a:latin typeface="Consolas" pitchFamily="49" charset="0"/>
              </a:rPr>
              <a:t>??</a:t>
            </a:r>
            <a:r>
              <a:rPr lang="en-US" b="1" dirty="0">
                <a:latin typeface="Consolas" pitchFamily="49" charset="0"/>
              </a:rPr>
              <a:t>::4], M[</a:t>
            </a:r>
            <a:r>
              <a:rPr lang="en-US" b="1" dirty="0">
                <a:solidFill>
                  <a:srgbClr val="700015"/>
                </a:solidFill>
                <a:latin typeface="Consolas" pitchFamily="49" charset="0"/>
              </a:rPr>
              <a:t>??</a:t>
            </a:r>
            <a:r>
              <a:rPr lang="en-US" b="1" dirty="0">
                <a:latin typeface="Consolas" pitchFamily="49" charset="0"/>
              </a:rPr>
              <a:t>::4], </a:t>
            </a:r>
            <a:r>
              <a:rPr lang="en-US" b="1" dirty="0">
                <a:solidFill>
                  <a:srgbClr val="700015"/>
                </a:solidFill>
                <a:latin typeface="Consolas" pitchFamily="49" charset="0"/>
              </a:rPr>
              <a:t>??</a:t>
            </a:r>
            <a:r>
              <a:rPr lang="en-US" b="1" dirty="0">
                <a:latin typeface="Consolas" pitchFamily="49" charset="0"/>
              </a:rPr>
              <a:t>);</a:t>
            </a:r>
          </a:p>
          <a:p>
            <a:pPr>
              <a:buFontTx/>
              <a:buNone/>
            </a:pPr>
            <a:r>
              <a:rPr lang="en-US" b="1" dirty="0">
                <a:latin typeface="Consolas" pitchFamily="49" charset="0"/>
              </a:rPr>
              <a:t>  </a:t>
            </a:r>
            <a:r>
              <a:rPr lang="en-US" b="1" dirty="0">
                <a:solidFill>
                  <a:srgbClr val="700015"/>
                </a:solidFill>
                <a:latin typeface="Consolas" pitchFamily="49" charset="0"/>
              </a:rPr>
              <a:t>repeat</a:t>
            </a:r>
            <a:r>
              <a:rPr lang="en-US" b="1" dirty="0">
                <a:latin typeface="Consolas" pitchFamily="49" charset="0"/>
              </a:rPr>
              <a:t> (</a:t>
            </a:r>
            <a:r>
              <a:rPr lang="en-US" b="1" dirty="0">
                <a:solidFill>
                  <a:srgbClr val="700015"/>
                </a:solidFill>
                <a:latin typeface="Consolas" pitchFamily="49" charset="0"/>
              </a:rPr>
              <a:t>??</a:t>
            </a:r>
            <a:r>
              <a:rPr lang="en-US" b="1" dirty="0">
                <a:latin typeface="Consolas" pitchFamily="49" charset="0"/>
              </a:rPr>
              <a:t>) T[</a:t>
            </a:r>
            <a:r>
              <a:rPr lang="en-US" b="1" dirty="0">
                <a:solidFill>
                  <a:srgbClr val="700015"/>
                </a:solidFill>
                <a:latin typeface="Consolas" pitchFamily="49" charset="0"/>
              </a:rPr>
              <a:t>??</a:t>
            </a:r>
            <a:r>
              <a:rPr lang="en-US" b="1" dirty="0">
                <a:latin typeface="Consolas" pitchFamily="49" charset="0"/>
              </a:rPr>
              <a:t>::4] = </a:t>
            </a:r>
            <a:r>
              <a:rPr lang="en-US" b="1" dirty="0" err="1">
                <a:latin typeface="Consolas" pitchFamily="49" charset="0"/>
              </a:rPr>
              <a:t>shufps</a:t>
            </a:r>
            <a:r>
              <a:rPr lang="en-US" b="1" dirty="0">
                <a:latin typeface="Consolas" pitchFamily="49" charset="0"/>
              </a:rPr>
              <a:t>(S[</a:t>
            </a:r>
            <a:r>
              <a:rPr lang="en-US" b="1" dirty="0">
                <a:solidFill>
                  <a:srgbClr val="700015"/>
                </a:solidFill>
                <a:latin typeface="Consolas" pitchFamily="49" charset="0"/>
              </a:rPr>
              <a:t>??</a:t>
            </a:r>
            <a:r>
              <a:rPr lang="en-US" b="1" dirty="0">
                <a:latin typeface="Consolas" pitchFamily="49" charset="0"/>
              </a:rPr>
              <a:t>::4], S[</a:t>
            </a:r>
            <a:r>
              <a:rPr lang="en-US" b="1" dirty="0">
                <a:solidFill>
                  <a:srgbClr val="700015"/>
                </a:solidFill>
                <a:latin typeface="Consolas" pitchFamily="49" charset="0"/>
              </a:rPr>
              <a:t>??</a:t>
            </a:r>
            <a:r>
              <a:rPr lang="en-US" b="1" dirty="0">
                <a:latin typeface="Consolas" pitchFamily="49" charset="0"/>
              </a:rPr>
              <a:t>::4], </a:t>
            </a:r>
            <a:r>
              <a:rPr lang="en-US" b="1" dirty="0">
                <a:solidFill>
                  <a:srgbClr val="700015"/>
                </a:solidFill>
                <a:latin typeface="Consolas" pitchFamily="49" charset="0"/>
              </a:rPr>
              <a:t>??</a:t>
            </a:r>
            <a:r>
              <a:rPr lang="en-US" b="1" dirty="0">
                <a:latin typeface="Consolas" pitchFamily="49" charset="0"/>
              </a:rPr>
              <a:t>);</a:t>
            </a:r>
          </a:p>
          <a:p>
            <a:pPr>
              <a:buFontTx/>
              <a:buNone/>
            </a:pPr>
            <a:r>
              <a:rPr lang="en-US" b="1" dirty="0">
                <a:latin typeface="Consolas" pitchFamily="49" charset="0"/>
              </a:rPr>
              <a:t>  </a:t>
            </a:r>
            <a:r>
              <a:rPr lang="en-US" b="1" dirty="0">
                <a:solidFill>
                  <a:srgbClr val="700015"/>
                </a:solidFill>
                <a:latin typeface="Consolas" pitchFamily="49" charset="0"/>
              </a:rPr>
              <a:t>return</a:t>
            </a:r>
            <a:r>
              <a:rPr lang="en-US" b="1" dirty="0">
                <a:latin typeface="Consolas" pitchFamily="49" charset="0"/>
              </a:rPr>
              <a:t> T;</a:t>
            </a:r>
          </a:p>
          <a:p>
            <a:pPr>
              <a:buFontTx/>
              <a:buNone/>
            </a:pPr>
            <a:r>
              <a:rPr lang="en-US" b="1" dirty="0">
                <a:latin typeface="Consolas" pitchFamily="49" charset="0"/>
              </a:rPr>
              <a:t>}</a:t>
            </a:r>
          </a:p>
          <a:p>
            <a:endParaRPr lang="en-US" dirty="0"/>
          </a:p>
        </p:txBody>
      </p:sp>
      <p:sp>
        <p:nvSpPr>
          <p:cNvPr id="32" name="TextBox 31"/>
          <p:cNvSpPr txBox="1">
            <a:spLocks noChangeArrowheads="1"/>
          </p:cNvSpPr>
          <p:nvPr/>
        </p:nvSpPr>
        <p:spPr bwMode="auto">
          <a:xfrm>
            <a:off x="3144508" y="5950803"/>
            <a:ext cx="5999492" cy="830997"/>
          </a:xfrm>
          <a:prstGeom prst="rect">
            <a:avLst/>
          </a:prstGeom>
          <a:solidFill>
            <a:srgbClr val="FFFF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Sans" pitchFamily="34" charset="0"/>
                <a:cs typeface="Arial" charset="0"/>
              </a:defRPr>
            </a:lvl1pPr>
            <a:lvl2pPr marL="742950" indent="-285750" eaLnBrk="0" hangingPunct="0">
              <a:defRPr sz="2400">
                <a:solidFill>
                  <a:schemeClr val="tx1"/>
                </a:solidFill>
                <a:latin typeface="Lucida Sans" pitchFamily="34" charset="0"/>
                <a:cs typeface="Arial" charset="0"/>
              </a:defRPr>
            </a:lvl2pPr>
            <a:lvl3pPr marL="1143000" indent="-228600" eaLnBrk="0" hangingPunct="0">
              <a:defRPr sz="2400">
                <a:solidFill>
                  <a:schemeClr val="tx1"/>
                </a:solidFill>
                <a:latin typeface="Lucida Sans" pitchFamily="34" charset="0"/>
                <a:cs typeface="Arial" charset="0"/>
              </a:defRPr>
            </a:lvl3pPr>
            <a:lvl4pPr marL="1600200" indent="-228600" eaLnBrk="0" hangingPunct="0">
              <a:defRPr sz="2400">
                <a:solidFill>
                  <a:schemeClr val="tx1"/>
                </a:solidFill>
                <a:latin typeface="Lucida Sans" pitchFamily="34" charset="0"/>
                <a:cs typeface="Arial" charset="0"/>
              </a:defRPr>
            </a:lvl4pPr>
            <a:lvl5pPr marL="2057400" indent="-228600" eaLnBrk="0" hangingPunct="0">
              <a:defRPr sz="2400">
                <a:solidFill>
                  <a:schemeClr val="tx1"/>
                </a:solidFill>
                <a:latin typeface="Lucida Sans" pitchFamily="34" charset="0"/>
                <a:cs typeface="Arial" charset="0"/>
              </a:defRPr>
            </a:lvl5pPr>
            <a:lvl6pPr marL="2514600" indent="-228600" eaLnBrk="0" fontAlgn="base" hangingPunct="0">
              <a:spcBef>
                <a:spcPct val="0"/>
              </a:spcBef>
              <a:spcAft>
                <a:spcPct val="0"/>
              </a:spcAft>
              <a:defRPr sz="2400">
                <a:solidFill>
                  <a:schemeClr val="tx1"/>
                </a:solidFill>
                <a:latin typeface="Lucida Sans" pitchFamily="34" charset="0"/>
                <a:cs typeface="Arial" charset="0"/>
              </a:defRPr>
            </a:lvl6pPr>
            <a:lvl7pPr marL="2971800" indent="-228600" eaLnBrk="0" fontAlgn="base" hangingPunct="0">
              <a:spcBef>
                <a:spcPct val="0"/>
              </a:spcBef>
              <a:spcAft>
                <a:spcPct val="0"/>
              </a:spcAft>
              <a:defRPr sz="2400">
                <a:solidFill>
                  <a:schemeClr val="tx1"/>
                </a:solidFill>
                <a:latin typeface="Lucida Sans" pitchFamily="34" charset="0"/>
                <a:cs typeface="Arial" charset="0"/>
              </a:defRPr>
            </a:lvl7pPr>
            <a:lvl8pPr marL="3429000" indent="-228600" eaLnBrk="0" fontAlgn="base" hangingPunct="0">
              <a:spcBef>
                <a:spcPct val="0"/>
              </a:spcBef>
              <a:spcAft>
                <a:spcPct val="0"/>
              </a:spcAft>
              <a:defRPr sz="2400">
                <a:solidFill>
                  <a:schemeClr val="tx1"/>
                </a:solidFill>
                <a:latin typeface="Lucida Sans" pitchFamily="34" charset="0"/>
                <a:cs typeface="Arial" charset="0"/>
              </a:defRPr>
            </a:lvl8pPr>
            <a:lvl9pPr marL="3886200" indent="-228600" eaLnBrk="0" fontAlgn="base" hangingPunct="0">
              <a:spcBef>
                <a:spcPct val="0"/>
              </a:spcBef>
              <a:spcAft>
                <a:spcPct val="0"/>
              </a:spcAft>
              <a:defRPr sz="2400">
                <a:solidFill>
                  <a:schemeClr val="tx1"/>
                </a:solidFill>
                <a:latin typeface="Lucida Sans" pitchFamily="34" charset="0"/>
                <a:cs typeface="Arial" charset="0"/>
              </a:defRPr>
            </a:lvl9pPr>
          </a:lstStyle>
          <a:p>
            <a:pPr eaLnBrk="1" fontAlgn="base" hangingPunct="1">
              <a:spcBef>
                <a:spcPct val="0"/>
              </a:spcBef>
              <a:spcAft>
                <a:spcPct val="0"/>
              </a:spcAft>
            </a:pPr>
            <a:r>
              <a:rPr lang="en-US" dirty="0" smtClean="0">
                <a:solidFill>
                  <a:srgbClr val="000000"/>
                </a:solidFill>
                <a:latin typeface="Trebuchet MS"/>
                <a:cs typeface="Trebuchet MS"/>
              </a:rPr>
              <a:t>Synthesis time &lt; 10 seconds.</a:t>
            </a:r>
          </a:p>
          <a:p>
            <a:pPr eaLnBrk="1" fontAlgn="base" hangingPunct="1">
              <a:spcBef>
                <a:spcPct val="0"/>
              </a:spcBef>
              <a:spcAft>
                <a:spcPct val="0"/>
              </a:spcAft>
            </a:pPr>
            <a:r>
              <a:rPr lang="en-US" dirty="0" smtClean="0">
                <a:solidFill>
                  <a:srgbClr val="000000"/>
                </a:solidFill>
                <a:latin typeface="Trebuchet MS"/>
                <a:cs typeface="Trebuchet MS"/>
              </a:rPr>
              <a:t>Search space   &gt; 10</a:t>
            </a:r>
            <a:r>
              <a:rPr lang="en-US" baseline="30000" dirty="0" smtClean="0">
                <a:solidFill>
                  <a:srgbClr val="000000"/>
                </a:solidFill>
                <a:latin typeface="Trebuchet MS"/>
                <a:cs typeface="Trebuchet MS"/>
              </a:rPr>
              <a:t>70</a:t>
            </a:r>
            <a:r>
              <a:rPr lang="en-US" dirty="0" smtClean="0">
                <a:solidFill>
                  <a:srgbClr val="000000"/>
                </a:solidFill>
                <a:latin typeface="Trebuchet MS"/>
                <a:cs typeface="Trebuchet MS"/>
              </a:rPr>
              <a:t> </a:t>
            </a:r>
            <a:endParaRPr lang="en-US" dirty="0">
              <a:solidFill>
                <a:srgbClr val="000000"/>
              </a:solidFill>
              <a:latin typeface="Trebuchet MS"/>
              <a:cs typeface="Trebuchet MS"/>
            </a:endParaRPr>
          </a:p>
        </p:txBody>
      </p:sp>
      <p:sp>
        <p:nvSpPr>
          <p:cNvPr id="3" name="TextBox 2"/>
          <p:cNvSpPr txBox="1"/>
          <p:nvPr/>
        </p:nvSpPr>
        <p:spPr>
          <a:xfrm>
            <a:off x="228600" y="1074003"/>
            <a:ext cx="1524000" cy="369332"/>
          </a:xfrm>
          <a:prstGeom prst="rect">
            <a:avLst/>
          </a:prstGeom>
          <a:noFill/>
        </p:spPr>
        <p:txBody>
          <a:bodyPr wrap="square" rtlCol="0">
            <a:spAutoFit/>
          </a:bodyPr>
          <a:lstStyle/>
          <a:p>
            <a:r>
              <a:rPr lang="en-US" b="1" i="1" dirty="0" smtClean="0"/>
              <a:t>Specification:</a:t>
            </a:r>
            <a:endParaRPr lang="en-US" b="1" i="1" dirty="0"/>
          </a:p>
        </p:txBody>
      </p:sp>
      <p:sp>
        <p:nvSpPr>
          <p:cNvPr id="33" name="TextBox 32"/>
          <p:cNvSpPr txBox="1"/>
          <p:nvPr/>
        </p:nvSpPr>
        <p:spPr>
          <a:xfrm>
            <a:off x="228600" y="3360003"/>
            <a:ext cx="1524000" cy="369332"/>
          </a:xfrm>
          <a:prstGeom prst="rect">
            <a:avLst/>
          </a:prstGeom>
          <a:noFill/>
        </p:spPr>
        <p:txBody>
          <a:bodyPr wrap="square" rtlCol="0">
            <a:spAutoFit/>
          </a:bodyPr>
          <a:lstStyle/>
          <a:p>
            <a:r>
              <a:rPr lang="en-US" b="1" i="1" dirty="0" smtClean="0"/>
              <a:t>Sketch:</a:t>
            </a:r>
            <a:endParaRPr lang="en-US" b="1" i="1" dirty="0"/>
          </a:p>
        </p:txBody>
      </p:sp>
      <p:sp>
        <p:nvSpPr>
          <p:cNvPr id="34" name="TextBox 33"/>
          <p:cNvSpPr txBox="1"/>
          <p:nvPr/>
        </p:nvSpPr>
        <p:spPr>
          <a:xfrm>
            <a:off x="228600" y="3360003"/>
            <a:ext cx="2743200" cy="369332"/>
          </a:xfrm>
          <a:prstGeom prst="rect">
            <a:avLst/>
          </a:prstGeom>
          <a:noFill/>
        </p:spPr>
        <p:txBody>
          <a:bodyPr wrap="square" rtlCol="0">
            <a:spAutoFit/>
          </a:bodyPr>
          <a:lstStyle/>
          <a:p>
            <a:r>
              <a:rPr lang="en-US" b="1" i="1" dirty="0" smtClean="0"/>
              <a:t>Synthesized program:</a:t>
            </a:r>
            <a:endParaRPr lang="en-US" b="1" i="1" dirty="0"/>
          </a:p>
        </p:txBody>
      </p:sp>
    </p:spTree>
    <p:extLst>
      <p:ext uri="{BB962C8B-B14F-4D97-AF65-F5344CB8AC3E}">
        <p14:creationId xmlns:p14="http://schemas.microsoft.com/office/powerpoint/2010/main" val="20195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1"/>
                                        </p:tgtEl>
                                      </p:cBhvr>
                                    </p:animEffect>
                                    <p:set>
                                      <p:cBhvr>
                                        <p:cTn id="23" dur="1" fill="hold">
                                          <p:stCondLst>
                                            <p:cond delay="499"/>
                                          </p:stCondLst>
                                        </p:cTn>
                                        <p:tgtEl>
                                          <p:spTgt spid="3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fade">
                                      <p:cBhvr>
                                        <p:cTn id="35" dur="500"/>
                                        <p:tgtEl>
                                          <p:spTgt spid="4">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500"/>
                                        <p:tgtEl>
                                          <p:spTgt spid="4">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animEffect transition="in" filter="fade">
                                      <p:cBhvr>
                                        <p:cTn id="41" dur="500"/>
                                        <p:tgtEl>
                                          <p:spTgt spid="4">
                                            <p:txEl>
                                              <p:pRg st="13" end="1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4" end="14"/>
                                            </p:txEl>
                                          </p:spTgt>
                                        </p:tgtEl>
                                        <p:attrNameLst>
                                          <p:attrName>style.visibility</p:attrName>
                                        </p:attrNameLst>
                                      </p:cBhvr>
                                      <p:to>
                                        <p:strVal val="visible"/>
                                      </p:to>
                                    </p:set>
                                    <p:animEffect transition="in" filter="fade">
                                      <p:cBhvr>
                                        <p:cTn id="44" dur="500"/>
                                        <p:tgtEl>
                                          <p:spTgt spid="4">
                                            <p:txEl>
                                              <p:pRg st="14" end="1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animEffect transition="in" filter="fade">
                                      <p:cBhvr>
                                        <p:cTn id="47" dur="500"/>
                                        <p:tgtEl>
                                          <p:spTgt spid="4">
                                            <p:txEl>
                                              <p:pRg st="15" end="1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6" end="16"/>
                                            </p:txEl>
                                          </p:spTgt>
                                        </p:tgtEl>
                                        <p:attrNameLst>
                                          <p:attrName>style.visibility</p:attrName>
                                        </p:attrNameLst>
                                      </p:cBhvr>
                                      <p:to>
                                        <p:strVal val="visible"/>
                                      </p:to>
                                    </p:set>
                                    <p:animEffect transition="in" filter="fade">
                                      <p:cBhvr>
                                        <p:cTn id="50" dur="500"/>
                                        <p:tgtEl>
                                          <p:spTgt spid="4">
                                            <p:txEl>
                                              <p:pRg st="16" end="1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17" end="17"/>
                                            </p:txEl>
                                          </p:spTgt>
                                        </p:tgtEl>
                                        <p:attrNameLst>
                                          <p:attrName>style.visibility</p:attrName>
                                        </p:attrNameLst>
                                      </p:cBhvr>
                                      <p:to>
                                        <p:strVal val="visible"/>
                                      </p:to>
                                    </p:set>
                                    <p:animEffect transition="in" filter="fade">
                                      <p:cBhvr>
                                        <p:cTn id="53" dur="500"/>
                                        <p:tgtEl>
                                          <p:spTgt spid="4">
                                            <p:txEl>
                                              <p:pRg st="17" end="1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
                                            <p:txEl>
                                              <p:pRg st="18" end="18"/>
                                            </p:txEl>
                                          </p:spTgt>
                                        </p:tgtEl>
                                        <p:attrNameLst>
                                          <p:attrName>style.visibility</p:attrName>
                                        </p:attrNameLst>
                                      </p:cBhvr>
                                      <p:to>
                                        <p:strVal val="visible"/>
                                      </p:to>
                                    </p:set>
                                    <p:animEffect transition="in" filter="fade">
                                      <p:cBhvr>
                                        <p:cTn id="56" dur="500"/>
                                        <p:tgtEl>
                                          <p:spTgt spid="4">
                                            <p:txEl>
                                              <p:pRg st="18" end="1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
                                            <p:txEl>
                                              <p:pRg st="19" end="19"/>
                                            </p:txEl>
                                          </p:spTgt>
                                        </p:tgtEl>
                                        <p:attrNameLst>
                                          <p:attrName>style.visibility</p:attrName>
                                        </p:attrNameLst>
                                      </p:cBhvr>
                                      <p:to>
                                        <p:strVal val="visible"/>
                                      </p:to>
                                    </p:set>
                                    <p:animEffect transition="in" filter="fade">
                                      <p:cBhvr>
                                        <p:cTn id="59" dur="500"/>
                                        <p:tgtEl>
                                          <p:spTgt spid="4">
                                            <p:txEl>
                                              <p:pRg st="19" end="1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animBg="1"/>
      <p:bldP spid="33" grpId="0"/>
      <p:bldP spid="3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Our Plan</a:t>
            </a:r>
            <a:endParaRPr lang="en-US" dirty="0">
              <a:solidFill>
                <a:schemeClr val="bg1"/>
              </a:solidFill>
            </a:endParaRPr>
          </a:p>
        </p:txBody>
      </p:sp>
      <p:sp>
        <p:nvSpPr>
          <p:cNvPr id="4" name="Rectangle 3"/>
          <p:cNvSpPr/>
          <p:nvPr/>
        </p:nvSpPr>
        <p:spPr>
          <a:xfrm>
            <a:off x="2819400" y="2362200"/>
            <a:ext cx="3352800" cy="838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err="1" smtClean="0">
                <a:solidFill>
                  <a:prstClr val="white"/>
                </a:solidFill>
              </a:rPr>
              <a:t>Partitioner</a:t>
            </a:r>
            <a:endParaRPr lang="en-US" sz="3600" dirty="0">
              <a:solidFill>
                <a:prstClr val="white"/>
              </a:solidFill>
            </a:endParaRPr>
          </a:p>
        </p:txBody>
      </p:sp>
      <p:sp>
        <p:nvSpPr>
          <p:cNvPr id="5" name="Rectangle 4"/>
          <p:cNvSpPr/>
          <p:nvPr/>
        </p:nvSpPr>
        <p:spPr>
          <a:xfrm>
            <a:off x="2819400" y="4191000"/>
            <a:ext cx="3352800" cy="838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smtClean="0">
                <a:solidFill>
                  <a:prstClr val="white"/>
                </a:solidFill>
              </a:rPr>
              <a:t>Code Generator</a:t>
            </a:r>
            <a:endParaRPr lang="en-US" sz="3600" dirty="0">
              <a:solidFill>
                <a:prstClr val="white"/>
              </a:solidFill>
            </a:endParaRPr>
          </a:p>
        </p:txBody>
      </p:sp>
      <p:sp>
        <p:nvSpPr>
          <p:cNvPr id="6" name="Down Arrow 5"/>
          <p:cNvSpPr/>
          <p:nvPr/>
        </p:nvSpPr>
        <p:spPr>
          <a:xfrm>
            <a:off x="4305300" y="1676400"/>
            <a:ext cx="381000" cy="5334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9" name="TextBox 8"/>
          <p:cNvSpPr txBox="1"/>
          <p:nvPr/>
        </p:nvSpPr>
        <p:spPr>
          <a:xfrm>
            <a:off x="381000" y="1524000"/>
            <a:ext cx="3024418" cy="523220"/>
          </a:xfrm>
          <a:prstGeom prst="rect">
            <a:avLst/>
          </a:prstGeom>
          <a:noFill/>
        </p:spPr>
        <p:txBody>
          <a:bodyPr wrap="none" rtlCol="0">
            <a:spAutoFit/>
          </a:bodyPr>
          <a:lstStyle/>
          <a:p>
            <a:pPr algn="ctr"/>
            <a:r>
              <a:rPr lang="en-US" sz="2800" dirty="0" smtClean="0">
                <a:solidFill>
                  <a:prstClr val="white">
                    <a:lumMod val="50000"/>
                  </a:prstClr>
                </a:solidFill>
              </a:rPr>
              <a:t>High-Level Program</a:t>
            </a:r>
            <a:endParaRPr lang="en-US" sz="2800" dirty="0">
              <a:solidFill>
                <a:prstClr val="white">
                  <a:lumMod val="50000"/>
                </a:prstClr>
              </a:solidFill>
            </a:endParaRPr>
          </a:p>
        </p:txBody>
      </p:sp>
      <p:sp>
        <p:nvSpPr>
          <p:cNvPr id="10" name="Down Arrow 9"/>
          <p:cNvSpPr/>
          <p:nvPr/>
        </p:nvSpPr>
        <p:spPr>
          <a:xfrm>
            <a:off x="4305300" y="3429000"/>
            <a:ext cx="381000" cy="5334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11" name="Down Arrow 10"/>
          <p:cNvSpPr/>
          <p:nvPr/>
        </p:nvSpPr>
        <p:spPr>
          <a:xfrm>
            <a:off x="4305300" y="5334000"/>
            <a:ext cx="381000" cy="5334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12" name="TextBox 11"/>
          <p:cNvSpPr txBox="1"/>
          <p:nvPr/>
        </p:nvSpPr>
        <p:spPr>
          <a:xfrm>
            <a:off x="-228600" y="3189982"/>
            <a:ext cx="4216400" cy="954107"/>
          </a:xfrm>
          <a:prstGeom prst="rect">
            <a:avLst/>
          </a:prstGeom>
          <a:noFill/>
        </p:spPr>
        <p:txBody>
          <a:bodyPr wrap="square" rtlCol="0">
            <a:spAutoFit/>
          </a:bodyPr>
          <a:lstStyle/>
          <a:p>
            <a:pPr algn="ctr"/>
            <a:r>
              <a:rPr lang="en-US" sz="2800" dirty="0" smtClean="0">
                <a:solidFill>
                  <a:prstClr val="white">
                    <a:lumMod val="50000"/>
                  </a:prstClr>
                </a:solidFill>
              </a:rPr>
              <a:t>Per-core High-Level</a:t>
            </a:r>
            <a:br>
              <a:rPr lang="en-US" sz="2800" dirty="0" smtClean="0">
                <a:solidFill>
                  <a:prstClr val="white">
                    <a:lumMod val="50000"/>
                  </a:prstClr>
                </a:solidFill>
              </a:rPr>
            </a:br>
            <a:r>
              <a:rPr lang="en-US" sz="2800" dirty="0" smtClean="0">
                <a:solidFill>
                  <a:prstClr val="white">
                    <a:lumMod val="50000"/>
                  </a:prstClr>
                </a:solidFill>
              </a:rPr>
              <a:t>Programs</a:t>
            </a:r>
            <a:endParaRPr lang="en-US" sz="2800" dirty="0">
              <a:solidFill>
                <a:prstClr val="white">
                  <a:lumMod val="50000"/>
                </a:prstClr>
              </a:solidFill>
            </a:endParaRPr>
          </a:p>
        </p:txBody>
      </p:sp>
      <p:sp>
        <p:nvSpPr>
          <p:cNvPr id="13" name="TextBox 12"/>
          <p:cNvSpPr txBox="1"/>
          <p:nvPr/>
        </p:nvSpPr>
        <p:spPr>
          <a:xfrm>
            <a:off x="367121" y="5294293"/>
            <a:ext cx="3072764" cy="954107"/>
          </a:xfrm>
          <a:prstGeom prst="rect">
            <a:avLst/>
          </a:prstGeom>
          <a:noFill/>
        </p:spPr>
        <p:txBody>
          <a:bodyPr wrap="none" rtlCol="0">
            <a:spAutoFit/>
          </a:bodyPr>
          <a:lstStyle/>
          <a:p>
            <a:pPr algn="ctr"/>
            <a:r>
              <a:rPr lang="en-US" sz="2800" dirty="0" smtClean="0">
                <a:solidFill>
                  <a:prstClr val="white">
                    <a:lumMod val="50000"/>
                  </a:prstClr>
                </a:solidFill>
              </a:rPr>
              <a:t>Per-core Optimized </a:t>
            </a:r>
            <a:br>
              <a:rPr lang="en-US" sz="2800" dirty="0" smtClean="0">
                <a:solidFill>
                  <a:prstClr val="white">
                    <a:lumMod val="50000"/>
                  </a:prstClr>
                </a:solidFill>
              </a:rPr>
            </a:br>
            <a:r>
              <a:rPr lang="en-US" sz="2800" dirty="0" smtClean="0">
                <a:solidFill>
                  <a:prstClr val="white">
                    <a:lumMod val="50000"/>
                  </a:prstClr>
                </a:solidFill>
              </a:rPr>
              <a:t>Machine Code</a:t>
            </a:r>
            <a:endParaRPr lang="en-US" sz="2800" dirty="0">
              <a:solidFill>
                <a:prstClr val="white">
                  <a:lumMod val="50000"/>
                </a:prstClr>
              </a:solidFill>
            </a:endParaRPr>
          </a:p>
        </p:txBody>
      </p:sp>
      <p:sp>
        <p:nvSpPr>
          <p:cNvPr id="15" name="Right Brace 14"/>
          <p:cNvSpPr/>
          <p:nvPr/>
        </p:nvSpPr>
        <p:spPr>
          <a:xfrm>
            <a:off x="6019800" y="1676400"/>
            <a:ext cx="228600" cy="495300"/>
          </a:xfrm>
          <a:prstGeom prst="rightBrac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 name="Right Brace 15"/>
          <p:cNvSpPr/>
          <p:nvPr/>
        </p:nvSpPr>
        <p:spPr>
          <a:xfrm>
            <a:off x="6451600" y="2362200"/>
            <a:ext cx="228600" cy="3505200"/>
          </a:xfrm>
          <a:prstGeom prst="rightBrac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 name="TextBox 17"/>
          <p:cNvSpPr txBox="1"/>
          <p:nvPr/>
        </p:nvSpPr>
        <p:spPr>
          <a:xfrm>
            <a:off x="6210481" y="1295400"/>
            <a:ext cx="2874506" cy="830997"/>
          </a:xfrm>
          <a:prstGeom prst="rect">
            <a:avLst/>
          </a:prstGeom>
          <a:noFill/>
        </p:spPr>
        <p:txBody>
          <a:bodyPr wrap="none" rtlCol="0">
            <a:spAutoFit/>
          </a:bodyPr>
          <a:lstStyle/>
          <a:p>
            <a:pPr algn="ctr"/>
            <a:r>
              <a:rPr lang="en-US" sz="2400" b="1" i="1" dirty="0" smtClean="0">
                <a:solidFill>
                  <a:srgbClr val="C0504D"/>
                </a:solidFill>
              </a:rPr>
              <a:t>New</a:t>
            </a:r>
            <a:r>
              <a:rPr lang="en-US" sz="2400" i="1" dirty="0" smtClean="0">
                <a:solidFill>
                  <a:srgbClr val="C0504D"/>
                </a:solidFill>
              </a:rPr>
              <a:t/>
            </a:r>
            <a:br>
              <a:rPr lang="en-US" sz="2400" i="1" dirty="0" smtClean="0">
                <a:solidFill>
                  <a:srgbClr val="C0504D"/>
                </a:solidFill>
              </a:rPr>
            </a:br>
            <a:r>
              <a:rPr lang="en-US" sz="2400" i="1" dirty="0" smtClean="0">
                <a:solidFill>
                  <a:srgbClr val="C0504D"/>
                </a:solidFill>
              </a:rPr>
              <a:t>Programming Model</a:t>
            </a:r>
            <a:endParaRPr lang="en-US" sz="2400" b="1" i="1" dirty="0">
              <a:solidFill>
                <a:srgbClr val="C0504D"/>
              </a:solidFill>
            </a:endParaRPr>
          </a:p>
        </p:txBody>
      </p:sp>
      <p:sp>
        <p:nvSpPr>
          <p:cNvPr id="19" name="TextBox 18"/>
          <p:cNvSpPr txBox="1"/>
          <p:nvPr/>
        </p:nvSpPr>
        <p:spPr>
          <a:xfrm>
            <a:off x="7012849" y="3711476"/>
            <a:ext cx="1390124" cy="2308324"/>
          </a:xfrm>
          <a:prstGeom prst="rect">
            <a:avLst/>
          </a:prstGeom>
          <a:noFill/>
        </p:spPr>
        <p:txBody>
          <a:bodyPr wrap="none" rtlCol="0">
            <a:spAutoFit/>
          </a:bodyPr>
          <a:lstStyle/>
          <a:p>
            <a:pPr algn="ctr"/>
            <a:r>
              <a:rPr lang="en-US" sz="2400" b="1" i="1" dirty="0" smtClean="0">
                <a:solidFill>
                  <a:srgbClr val="C0504D"/>
                </a:solidFill>
              </a:rPr>
              <a:t>New</a:t>
            </a:r>
            <a:r>
              <a:rPr lang="en-US" sz="2400" i="1" dirty="0" smtClean="0">
                <a:solidFill>
                  <a:srgbClr val="C0504D"/>
                </a:solidFill>
              </a:rPr>
              <a:t/>
            </a:r>
            <a:br>
              <a:rPr lang="en-US" sz="2400" i="1" dirty="0" smtClean="0">
                <a:solidFill>
                  <a:srgbClr val="C0504D"/>
                </a:solidFill>
              </a:rPr>
            </a:br>
            <a:r>
              <a:rPr lang="en-US" sz="2400" i="1" dirty="0" smtClean="0">
                <a:solidFill>
                  <a:srgbClr val="C0504D"/>
                </a:solidFill>
              </a:rPr>
              <a:t>Approach</a:t>
            </a:r>
            <a:br>
              <a:rPr lang="en-US" sz="2400" i="1" dirty="0" smtClean="0">
                <a:solidFill>
                  <a:srgbClr val="C0504D"/>
                </a:solidFill>
              </a:rPr>
            </a:br>
            <a:endParaRPr lang="en-US" sz="2400" i="1" dirty="0" smtClean="0">
              <a:solidFill>
                <a:srgbClr val="C0504D"/>
              </a:solidFill>
            </a:endParaRPr>
          </a:p>
          <a:p>
            <a:pPr algn="ctr"/>
            <a:r>
              <a:rPr lang="en-US" sz="2400" b="1" i="1" dirty="0" smtClean="0">
                <a:solidFill>
                  <a:srgbClr val="C0504D"/>
                </a:solidFill>
              </a:rPr>
              <a:t>Using</a:t>
            </a:r>
          </a:p>
          <a:p>
            <a:pPr algn="ctr"/>
            <a:r>
              <a:rPr lang="en-US" sz="2400" i="1" dirty="0" smtClean="0">
                <a:solidFill>
                  <a:srgbClr val="C0504D"/>
                </a:solidFill>
              </a:rPr>
              <a:t>Synthesis</a:t>
            </a:r>
          </a:p>
          <a:p>
            <a:pPr algn="ctr"/>
            <a:endParaRPr lang="en-US" sz="2400" i="1" dirty="0">
              <a:solidFill>
                <a:srgbClr val="C0504D"/>
              </a:solidFill>
            </a:endParaRPr>
          </a:p>
        </p:txBody>
      </p:sp>
    </p:spTree>
    <p:extLst>
      <p:ext uri="{BB962C8B-B14F-4D97-AF65-F5344CB8AC3E}">
        <p14:creationId xmlns:p14="http://schemas.microsoft.com/office/powerpoint/2010/main" val="373832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p:bldP spid="13" grpId="0"/>
      <p:bldP spid="15" grpId="0" animBg="1"/>
      <p:bldP spid="16"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026" name="Picture 2" descr="C:\Users\mangpo\Dropbox\Berkeley\QInF\per-experim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7" y="1423288"/>
            <a:ext cx="4886639" cy="2901054"/>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4852572" y="3962400"/>
            <a:ext cx="4139028" cy="2819400"/>
          </a:xfrm>
          <a:prstGeom prst="rect">
            <a:avLst/>
          </a:prstGeom>
          <a:ln w="3175"/>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b="1" dirty="0" smtClean="0">
                <a:solidFill>
                  <a:prstClr val="black"/>
                </a:solidFill>
              </a:rPr>
              <a:t>Example challenges of programming spatial architectures like GA144:</a:t>
            </a:r>
          </a:p>
          <a:p>
            <a:endParaRPr lang="en-US" dirty="0" smtClean="0">
              <a:solidFill>
                <a:prstClr val="black"/>
              </a:solidFill>
            </a:endParaRPr>
          </a:p>
          <a:p>
            <a:pPr marL="285750" indent="-285750">
              <a:buFont typeface="Arial" pitchFamily="34" charset="0"/>
              <a:buChar char="•"/>
            </a:pPr>
            <a:r>
              <a:rPr lang="en-US" i="1" dirty="0" err="1" smtClean="0">
                <a:solidFill>
                  <a:prstClr val="black"/>
                </a:solidFill>
              </a:rPr>
              <a:t>Bitwidth</a:t>
            </a:r>
            <a:r>
              <a:rPr lang="en-US" i="1" dirty="0" smtClean="0">
                <a:solidFill>
                  <a:prstClr val="black"/>
                </a:solidFill>
              </a:rPr>
              <a:t> slicing: </a:t>
            </a:r>
            <a:r>
              <a:rPr lang="en-US" dirty="0" smtClean="0">
                <a:solidFill>
                  <a:prstClr val="black"/>
                </a:solidFill>
              </a:rPr>
              <a:t>Represent </a:t>
            </a:r>
            <a:r>
              <a:rPr lang="en-US" dirty="0">
                <a:solidFill>
                  <a:prstClr val="black"/>
                </a:solidFill>
              </a:rPr>
              <a:t>32-bit </a:t>
            </a:r>
            <a:r>
              <a:rPr lang="en-US" dirty="0" smtClean="0">
                <a:solidFill>
                  <a:prstClr val="black"/>
                </a:solidFill>
              </a:rPr>
              <a:t>numbers </a:t>
            </a:r>
            <a:r>
              <a:rPr lang="en-US" dirty="0">
                <a:solidFill>
                  <a:prstClr val="black"/>
                </a:solidFill>
              </a:rPr>
              <a:t>by </a:t>
            </a:r>
            <a:r>
              <a:rPr lang="en-US" dirty="0" smtClean="0">
                <a:solidFill>
                  <a:prstClr val="black"/>
                </a:solidFill>
              </a:rPr>
              <a:t>two </a:t>
            </a:r>
            <a:r>
              <a:rPr lang="en-US" dirty="0">
                <a:solidFill>
                  <a:prstClr val="black"/>
                </a:solidFill>
              </a:rPr>
              <a:t>18-bit </a:t>
            </a:r>
            <a:r>
              <a:rPr lang="en-US" dirty="0" smtClean="0">
                <a:solidFill>
                  <a:prstClr val="black"/>
                </a:solidFill>
              </a:rPr>
              <a:t>words</a:t>
            </a:r>
          </a:p>
          <a:p>
            <a:pPr marL="285750" indent="-285750">
              <a:buFont typeface="Arial" pitchFamily="34" charset="0"/>
              <a:buChar char="•"/>
            </a:pPr>
            <a:endParaRPr lang="en-US" dirty="0" smtClean="0">
              <a:solidFill>
                <a:prstClr val="black"/>
              </a:solidFill>
            </a:endParaRPr>
          </a:p>
          <a:p>
            <a:pPr marL="285750" indent="-285750">
              <a:buFont typeface="Arial" pitchFamily="34" charset="0"/>
              <a:buChar char="•"/>
            </a:pPr>
            <a:r>
              <a:rPr lang="en-US" i="1" dirty="0" smtClean="0">
                <a:solidFill>
                  <a:prstClr val="black"/>
                </a:solidFill>
              </a:rPr>
              <a:t>Function partitioning: </a:t>
            </a:r>
            <a:r>
              <a:rPr lang="en-US" dirty="0" smtClean="0">
                <a:solidFill>
                  <a:prstClr val="black"/>
                </a:solidFill>
              </a:rPr>
              <a:t>Break functions into a pipeline with just a few operations per core</a:t>
            </a:r>
            <a:r>
              <a:rPr lang="en-US" i="1" dirty="0" smtClean="0">
                <a:solidFill>
                  <a:prstClr val="white">
                    <a:lumMod val="50000"/>
                  </a:prstClr>
                </a:solidFill>
              </a:rPr>
              <a:t>.</a:t>
            </a:r>
            <a:endParaRPr lang="en-US" i="1" dirty="0">
              <a:solidFill>
                <a:prstClr val="white">
                  <a:lumMod val="50000"/>
                </a:prstClr>
              </a:solidFill>
            </a:endParaRPr>
          </a:p>
        </p:txBody>
      </p:sp>
      <p:sp>
        <p:nvSpPr>
          <p:cNvPr id="2" name="Title 1"/>
          <p:cNvSpPr>
            <a:spLocks noGrp="1"/>
          </p:cNvSpPr>
          <p:nvPr>
            <p:ph type="title"/>
          </p:nvPr>
        </p:nvSpPr>
        <p:spPr>
          <a:xfrm>
            <a:off x="304800" y="0"/>
            <a:ext cx="8229600" cy="1143000"/>
          </a:xfrm>
        </p:spPr>
        <p:txBody>
          <a:bodyPr>
            <a:normAutofit/>
          </a:bodyPr>
          <a:lstStyle/>
          <a:p>
            <a:r>
              <a:rPr lang="en-US" sz="3600" dirty="0" smtClean="0">
                <a:solidFill>
                  <a:schemeClr val="bg1"/>
                </a:solidFill>
              </a:rPr>
              <a:t>Case study: </a:t>
            </a:r>
            <a:r>
              <a:rPr lang="en-US" sz="3600" dirty="0" err="1" smtClean="0">
                <a:solidFill>
                  <a:schemeClr val="bg1"/>
                </a:solidFill>
              </a:rPr>
              <a:t>GreenArrays</a:t>
            </a:r>
            <a:r>
              <a:rPr lang="en-US" sz="3600" dirty="0" smtClean="0">
                <a:solidFill>
                  <a:schemeClr val="bg1"/>
                </a:solidFill>
              </a:rPr>
              <a:t> Spatial Processors</a:t>
            </a:r>
            <a:endParaRPr lang="en-US" sz="3600" dirty="0">
              <a:solidFill>
                <a:schemeClr val="bg1"/>
              </a:solidFill>
            </a:endParaRPr>
          </a:p>
        </p:txBody>
      </p:sp>
      <p:sp>
        <p:nvSpPr>
          <p:cNvPr id="3" name="Content Placeholder 2"/>
          <p:cNvSpPr>
            <a:spLocks noGrp="1"/>
          </p:cNvSpPr>
          <p:nvPr>
            <p:ph idx="1"/>
          </p:nvPr>
        </p:nvSpPr>
        <p:spPr>
          <a:xfrm>
            <a:off x="4876800" y="1133560"/>
            <a:ext cx="4114800" cy="2676440"/>
          </a:xfrm>
          <a:ln/>
        </p:spPr>
        <p:style>
          <a:lnRef idx="1">
            <a:schemeClr val="dk1"/>
          </a:lnRef>
          <a:fillRef idx="2">
            <a:schemeClr val="dk1"/>
          </a:fillRef>
          <a:effectRef idx="1">
            <a:schemeClr val="dk1"/>
          </a:effectRef>
          <a:fontRef idx="minor">
            <a:schemeClr val="dk1"/>
          </a:fontRef>
        </p:style>
        <p:txBody>
          <a:bodyPr>
            <a:noAutofit/>
          </a:bodyPr>
          <a:lstStyle/>
          <a:p>
            <a:pPr marL="0" indent="0">
              <a:buNone/>
            </a:pPr>
            <a:r>
              <a:rPr lang="en-US" sz="1600" b="1" dirty="0" smtClean="0"/>
              <a:t>Specs</a:t>
            </a:r>
          </a:p>
          <a:p>
            <a:r>
              <a:rPr lang="en-US" sz="1600" dirty="0" smtClean="0"/>
              <a:t>Stack-based </a:t>
            </a:r>
            <a:r>
              <a:rPr lang="en-US" sz="1600" dirty="0"/>
              <a:t>18-bit </a:t>
            </a:r>
            <a:r>
              <a:rPr lang="en-US" sz="1600" dirty="0" smtClean="0"/>
              <a:t>architecture</a:t>
            </a:r>
          </a:p>
          <a:p>
            <a:r>
              <a:rPr lang="en-US" sz="1600" dirty="0" smtClean="0"/>
              <a:t>32 instructions</a:t>
            </a:r>
            <a:endParaRPr lang="en-US" sz="1600" dirty="0"/>
          </a:p>
          <a:p>
            <a:r>
              <a:rPr lang="en-US" sz="1600" dirty="0" smtClean="0"/>
              <a:t>8 x 18 array of asynchronous computers (cores)</a:t>
            </a:r>
          </a:p>
          <a:p>
            <a:r>
              <a:rPr lang="en-US" sz="1600" dirty="0" smtClean="0"/>
              <a:t>No shared resources (i.e. clock, cache, memory). Very scalable architecture.</a:t>
            </a:r>
          </a:p>
          <a:p>
            <a:r>
              <a:rPr lang="en-US" sz="1600" dirty="0" smtClean="0"/>
              <a:t>Limited communication, neighbors only</a:t>
            </a:r>
          </a:p>
          <a:p>
            <a:r>
              <a:rPr lang="en-US" sz="1600" dirty="0" smtClean="0"/>
              <a:t>&lt; 300 byte memory per core</a:t>
            </a:r>
          </a:p>
          <a:p>
            <a:endParaRPr lang="en-US" sz="1600" dirty="0"/>
          </a:p>
        </p:txBody>
      </p:sp>
      <p:sp>
        <p:nvSpPr>
          <p:cNvPr id="4" name="Content Placeholder 2"/>
          <p:cNvSpPr txBox="1">
            <a:spLocks/>
          </p:cNvSpPr>
          <p:nvPr/>
        </p:nvSpPr>
        <p:spPr bwMode="auto">
          <a:xfrm>
            <a:off x="305765" y="5410200"/>
            <a:ext cx="425461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ndara" pitchFamily="34" charset="0"/>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Candara" pitchFamily="34" charset="0"/>
              </a:defRPr>
            </a:lvl2pPr>
            <a:lvl3pPr marL="1143000" indent="-228600" algn="l" rtl="0" eaLnBrk="0" fontAlgn="base" hangingPunct="0">
              <a:spcBef>
                <a:spcPct val="20000"/>
              </a:spcBef>
              <a:spcAft>
                <a:spcPct val="0"/>
              </a:spcAft>
              <a:buChar char="•"/>
              <a:defRPr sz="2000">
                <a:solidFill>
                  <a:schemeClr val="tx1"/>
                </a:solidFill>
                <a:latin typeface="Candara" pitchFamily="34" charset="0"/>
              </a:defRPr>
            </a:lvl3pPr>
            <a:lvl4pPr marL="1600200" indent="-228600" algn="l" rtl="0" eaLnBrk="0" fontAlgn="base" hangingPunct="0">
              <a:spcBef>
                <a:spcPct val="20000"/>
              </a:spcBef>
              <a:spcAft>
                <a:spcPct val="0"/>
              </a:spcAft>
              <a:buChar char="–"/>
              <a:defRPr sz="2000">
                <a:solidFill>
                  <a:srgbClr val="9900CC"/>
                </a:solidFill>
                <a:latin typeface="Candara" pitchFamily="34" charset="0"/>
              </a:defRPr>
            </a:lvl4pPr>
            <a:lvl5pPr marL="2057400" indent="-228600" algn="l" rtl="0" eaLnBrk="0" fontAlgn="base" hangingPunct="0">
              <a:spcBef>
                <a:spcPct val="20000"/>
              </a:spcBef>
              <a:spcAft>
                <a:spcPct val="0"/>
              </a:spcAft>
              <a:buChar char="»"/>
              <a:defRPr sz="2000">
                <a:solidFill>
                  <a:schemeClr val="tx1"/>
                </a:solidFill>
                <a:latin typeface="Candara"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1800" dirty="0" smtClean="0">
                <a:solidFill>
                  <a:prstClr val="black"/>
                </a:solidFill>
              </a:rPr>
              <a:t>GA144 is </a:t>
            </a:r>
            <a:r>
              <a:rPr lang="en-US" sz="1800" dirty="0" smtClean="0">
                <a:solidFill>
                  <a:srgbClr val="0070C0"/>
                </a:solidFill>
              </a:rPr>
              <a:t>11x faster</a:t>
            </a:r>
            <a:r>
              <a:rPr lang="en-US" sz="1800" dirty="0">
                <a:solidFill>
                  <a:srgbClr val="0070C0"/>
                </a:solidFill>
              </a:rPr>
              <a:t> </a:t>
            </a:r>
            <a:r>
              <a:rPr lang="en-US" sz="1800" dirty="0" smtClean="0">
                <a:solidFill>
                  <a:prstClr val="black"/>
                </a:solidFill>
              </a:rPr>
              <a:t>and simultaneously </a:t>
            </a:r>
            <a:br>
              <a:rPr lang="en-US" sz="1800" dirty="0" smtClean="0">
                <a:solidFill>
                  <a:prstClr val="black"/>
                </a:solidFill>
              </a:rPr>
            </a:br>
            <a:r>
              <a:rPr lang="en-US" sz="1800" dirty="0" smtClean="0">
                <a:solidFill>
                  <a:srgbClr val="0070C0"/>
                </a:solidFill>
              </a:rPr>
              <a:t>9x more energy efficient</a:t>
            </a:r>
            <a:r>
              <a:rPr lang="en-US" sz="1800" dirty="0">
                <a:solidFill>
                  <a:prstClr val="black"/>
                </a:solidFill>
              </a:rPr>
              <a:t> </a:t>
            </a:r>
            <a:r>
              <a:rPr lang="en-US" sz="1800" dirty="0" smtClean="0">
                <a:solidFill>
                  <a:prstClr val="black"/>
                </a:solidFill>
              </a:rPr>
              <a:t>than MSP 430.</a:t>
            </a:r>
          </a:p>
        </p:txBody>
      </p:sp>
      <p:sp>
        <p:nvSpPr>
          <p:cNvPr id="7" name="Oval 6"/>
          <p:cNvSpPr/>
          <p:nvPr/>
        </p:nvSpPr>
        <p:spPr>
          <a:xfrm>
            <a:off x="3066449" y="3186406"/>
            <a:ext cx="1600200" cy="15240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8" name="Oval 7"/>
          <p:cNvSpPr/>
          <p:nvPr/>
        </p:nvSpPr>
        <p:spPr>
          <a:xfrm>
            <a:off x="3048000" y="2196320"/>
            <a:ext cx="1600200" cy="89612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 name="Oval 8"/>
          <p:cNvSpPr/>
          <p:nvPr/>
        </p:nvSpPr>
        <p:spPr>
          <a:xfrm rot="1989724">
            <a:off x="2393740" y="2243908"/>
            <a:ext cx="318695" cy="48598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 name="Oval 9"/>
          <p:cNvSpPr/>
          <p:nvPr/>
        </p:nvSpPr>
        <p:spPr>
          <a:xfrm rot="18430454">
            <a:off x="1646302" y="2134191"/>
            <a:ext cx="1308288" cy="200728"/>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5" name="Rectangle 4"/>
          <p:cNvSpPr/>
          <p:nvPr/>
        </p:nvSpPr>
        <p:spPr>
          <a:xfrm>
            <a:off x="2724562" y="4340423"/>
            <a:ext cx="1782476" cy="307777"/>
          </a:xfrm>
          <a:prstGeom prst="rect">
            <a:avLst/>
          </a:prstGeom>
        </p:spPr>
        <p:txBody>
          <a:bodyPr wrap="none">
            <a:spAutoFit/>
          </a:bodyPr>
          <a:lstStyle/>
          <a:p>
            <a:r>
              <a:rPr lang="en-US" sz="1400" i="1" dirty="0" smtClean="0">
                <a:solidFill>
                  <a:prstClr val="black"/>
                </a:solidFill>
              </a:rPr>
              <a:t>Figure from Per </a:t>
            </a:r>
            <a:r>
              <a:rPr lang="en-US" sz="1400" i="1" dirty="0">
                <a:solidFill>
                  <a:prstClr val="black"/>
                </a:solidFill>
              </a:rPr>
              <a:t>Ljung </a:t>
            </a:r>
          </a:p>
        </p:txBody>
      </p:sp>
      <p:sp>
        <p:nvSpPr>
          <p:cNvPr id="92" name="Rectangle 91"/>
          <p:cNvSpPr/>
          <p:nvPr/>
        </p:nvSpPr>
        <p:spPr>
          <a:xfrm>
            <a:off x="2571028" y="6096000"/>
            <a:ext cx="2077172" cy="307777"/>
          </a:xfrm>
          <a:prstGeom prst="rect">
            <a:avLst/>
          </a:prstGeom>
        </p:spPr>
        <p:txBody>
          <a:bodyPr wrap="none">
            <a:spAutoFit/>
          </a:bodyPr>
          <a:lstStyle/>
          <a:p>
            <a:r>
              <a:rPr lang="en-US" sz="1400" i="1" dirty="0" smtClean="0">
                <a:solidFill>
                  <a:prstClr val="black"/>
                </a:solidFill>
              </a:rPr>
              <a:t>Data from </a:t>
            </a:r>
            <a:r>
              <a:rPr lang="en-US" sz="1400" i="1" dirty="0" err="1" smtClean="0">
                <a:solidFill>
                  <a:prstClr val="black"/>
                </a:solidFill>
              </a:rPr>
              <a:t>Rimas</a:t>
            </a:r>
            <a:r>
              <a:rPr lang="en-US" sz="1400" i="1" dirty="0">
                <a:solidFill>
                  <a:prstClr val="black"/>
                </a:solidFill>
              </a:rPr>
              <a:t> </a:t>
            </a:r>
            <a:r>
              <a:rPr lang="en-US" sz="1400" i="1" dirty="0" err="1" smtClean="0">
                <a:solidFill>
                  <a:prstClr val="black"/>
                </a:solidFill>
              </a:rPr>
              <a:t>Avizienis</a:t>
            </a:r>
            <a:endParaRPr lang="en-US" sz="1400" i="1" dirty="0">
              <a:solidFill>
                <a:prstClr val="black"/>
              </a:solidFill>
            </a:endParaRPr>
          </a:p>
        </p:txBody>
      </p:sp>
      <p:sp>
        <p:nvSpPr>
          <p:cNvPr id="11" name="TextBox 10"/>
          <p:cNvSpPr txBox="1"/>
          <p:nvPr/>
        </p:nvSpPr>
        <p:spPr>
          <a:xfrm>
            <a:off x="208828" y="1052924"/>
            <a:ext cx="3502882" cy="369332"/>
          </a:xfrm>
          <a:prstGeom prst="rect">
            <a:avLst/>
          </a:prstGeom>
          <a:noFill/>
        </p:spPr>
        <p:txBody>
          <a:bodyPr wrap="none" rtlCol="0">
            <a:spAutoFit/>
          </a:bodyPr>
          <a:lstStyle/>
          <a:p>
            <a:r>
              <a:rPr lang="en-US" b="1" dirty="0" smtClean="0">
                <a:solidFill>
                  <a:prstClr val="black"/>
                </a:solidFill>
                <a:latin typeface="Candara" pitchFamily="34" charset="0"/>
              </a:rPr>
              <a:t># of Instructions/second </a:t>
            </a:r>
            <a:r>
              <a:rPr lang="en-US" b="1" dirty="0" err="1" smtClean="0">
                <a:solidFill>
                  <a:prstClr val="black"/>
                </a:solidFill>
                <a:latin typeface="Candara" pitchFamily="34" charset="0"/>
              </a:rPr>
              <a:t>vs</a:t>
            </a:r>
            <a:r>
              <a:rPr lang="en-US" b="1" dirty="0" smtClean="0">
                <a:solidFill>
                  <a:prstClr val="black"/>
                </a:solidFill>
                <a:latin typeface="Candara" pitchFamily="34" charset="0"/>
              </a:rPr>
              <a:t> Power</a:t>
            </a:r>
            <a:endParaRPr lang="en-US" b="1" dirty="0">
              <a:solidFill>
                <a:prstClr val="black"/>
              </a:solidFill>
              <a:latin typeface="Candara" pitchFamily="34" charset="0"/>
            </a:endParaRPr>
          </a:p>
        </p:txBody>
      </p:sp>
      <p:sp>
        <p:nvSpPr>
          <p:cNvPr id="93" name="TextBox 92"/>
          <p:cNvSpPr txBox="1"/>
          <p:nvPr/>
        </p:nvSpPr>
        <p:spPr>
          <a:xfrm>
            <a:off x="208828" y="5068332"/>
            <a:ext cx="3752950" cy="369332"/>
          </a:xfrm>
          <a:prstGeom prst="rect">
            <a:avLst/>
          </a:prstGeom>
          <a:noFill/>
        </p:spPr>
        <p:txBody>
          <a:bodyPr wrap="none" rtlCol="0">
            <a:spAutoFit/>
          </a:bodyPr>
          <a:lstStyle/>
          <a:p>
            <a:r>
              <a:rPr lang="en-US" b="1" dirty="0" smtClean="0">
                <a:solidFill>
                  <a:prstClr val="black"/>
                </a:solidFill>
                <a:latin typeface="Candara" pitchFamily="34" charset="0"/>
              </a:rPr>
              <a:t>Finite Impulse Response Benchmark</a:t>
            </a:r>
            <a:endParaRPr lang="en-US" b="1" dirty="0">
              <a:solidFill>
                <a:prstClr val="black"/>
              </a:solidFill>
              <a:latin typeface="Candara" pitchFamily="34" charset="0"/>
            </a:endParaRPr>
          </a:p>
        </p:txBody>
      </p:sp>
      <p:sp>
        <p:nvSpPr>
          <p:cNvPr id="12" name="TextBox 11"/>
          <p:cNvSpPr txBox="1"/>
          <p:nvPr/>
        </p:nvSpPr>
        <p:spPr>
          <a:xfrm>
            <a:off x="1332250" y="1772890"/>
            <a:ext cx="946093" cy="461665"/>
          </a:xfrm>
          <a:prstGeom prst="rect">
            <a:avLst/>
          </a:prstGeom>
          <a:noFill/>
        </p:spPr>
        <p:txBody>
          <a:bodyPr wrap="none" rtlCol="0">
            <a:spAutoFit/>
          </a:bodyPr>
          <a:lstStyle/>
          <a:p>
            <a:r>
              <a:rPr lang="en-US" sz="2400" b="1" dirty="0" smtClean="0">
                <a:solidFill>
                  <a:prstClr val="black"/>
                </a:solidFill>
              </a:rPr>
              <a:t>~100x</a:t>
            </a:r>
          </a:p>
        </p:txBody>
      </p:sp>
    </p:spTree>
    <p:extLst>
      <p:ext uri="{BB962C8B-B14F-4D97-AF65-F5344CB8AC3E}">
        <p14:creationId xmlns:p14="http://schemas.microsoft.com/office/powerpoint/2010/main" val="6420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p:bldP spid="7" grpId="0" animBg="1"/>
      <p:bldP spid="8" grpId="0" animBg="1"/>
      <p:bldP spid="9" grpId="0" animBg="1"/>
      <p:bldP spid="10" grpId="0" animBg="1"/>
      <p:bldP spid="5" grpId="0"/>
      <p:bldP spid="92" grpId="0"/>
      <p:bldP spid="11" grpId="0"/>
      <p:bldP spid="9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67818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7921" y="0"/>
            <a:ext cx="6803479" cy="1143000"/>
          </a:xfrm>
        </p:spPr>
        <p:txBody>
          <a:bodyPr>
            <a:normAutofit/>
          </a:bodyPr>
          <a:lstStyle/>
          <a:p>
            <a:pPr algn="l"/>
            <a:r>
              <a:rPr lang="en-US" sz="3600" dirty="0" smtClean="0">
                <a:solidFill>
                  <a:schemeClr val="bg1"/>
                </a:solidFill>
              </a:rPr>
              <a:t>Spatial programming model</a:t>
            </a:r>
            <a:endParaRPr lang="en-US" sz="3600" dirty="0">
              <a:solidFill>
                <a:schemeClr val="bg1"/>
              </a:solidFill>
            </a:endParaRPr>
          </a:p>
        </p:txBody>
      </p:sp>
      <p:sp>
        <p:nvSpPr>
          <p:cNvPr id="6"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prstClr val="black"/>
                </a:solidFill>
                <a:latin typeface="Courier" pitchFamily="49" charset="0"/>
              </a:rPr>
              <a:t>vector&lt;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&gt;</a:t>
            </a:r>
            <a:r>
              <a:rPr lang="en-US" sz="1400" b="1" dirty="0" smtClean="0">
                <a:solidFill>
                  <a:srgbClr val="FF0000"/>
                </a:solidFill>
                <a:latin typeface="Courier" pitchFamily="49" charset="0"/>
              </a:rPr>
              <a:t>@{[0:64]=(106,6)} </a:t>
            </a:r>
            <a:r>
              <a:rPr lang="en-US" sz="1400" b="1" dirty="0" smtClean="0">
                <a:solidFill>
                  <a:prstClr val="black"/>
                </a:solidFill>
                <a:latin typeface="Courier" pitchFamily="49" charset="0"/>
              </a:rPr>
              <a:t>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prstClr val="black"/>
                </a:solidFill>
                <a:latin typeface="Courier" pitchFamily="49" charset="0"/>
              </a:rPr>
              <a:t>myInt</a:t>
            </a:r>
            <a:r>
              <a:rPr lang="en-US" sz="1400" b="1" dirty="0" smtClean="0">
                <a:solidFill>
                  <a:srgbClr val="FF0000"/>
                </a:solidFill>
                <a:latin typeface="Courier" pitchFamily="49" charset="0"/>
              </a:rPr>
              <a:t>@(105,5)</a:t>
            </a: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prstClr val="black"/>
                </a:solidFill>
                <a:latin typeface="Courier" pitchFamily="49" charset="0"/>
              </a:rPr>
              <a:t>myInt</a:t>
            </a:r>
            <a:r>
              <a:rPr lang="en-US" sz="1400" b="1" dirty="0" smtClean="0">
                <a:solidFill>
                  <a:srgbClr val="FF0000"/>
                </a:solidFill>
                <a:latin typeface="Courier" pitchFamily="49" charset="0"/>
              </a:rPr>
              <a:t>@(104,4)</a:t>
            </a:r>
            <a:r>
              <a:rPr lang="en-US" sz="1400" b="1" dirty="0" smtClean="0">
                <a:solidFill>
                  <a:prstClr val="black"/>
                </a:solidFill>
                <a:latin typeface="Courier" pitchFamily="49" charset="0"/>
              </a:rPr>
              <a:t> buffer,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a:t>
            </a:r>
            <a:r>
              <a:rPr lang="en-US" sz="1400" b="1" dirty="0" err="1" smtClean="0">
                <a:solidFill>
                  <a:srgbClr val="FF0000"/>
                </a:solidFill>
                <a:latin typeface="Courier" pitchFamily="49" charset="0"/>
              </a:rPr>
              <a:t>@here</a:t>
            </a:r>
            <a:r>
              <a:rPr lang="en-US" sz="1400" b="1" dirty="0" smtClean="0">
                <a:solidFill>
                  <a:prstClr val="black"/>
                </a:solidFill>
                <a:latin typeface="Courier" pitchFamily="49" charset="0"/>
              </a:rPr>
              <a:t> sum = buffer +</a:t>
            </a:r>
            <a:r>
              <a:rPr lang="en-US" sz="1400" b="1" dirty="0" smtClean="0">
                <a:solidFill>
                  <a:srgbClr val="FF0000"/>
                </a:solidFill>
                <a:latin typeface="Courier" pitchFamily="49" charset="0"/>
              </a:rPr>
              <a:t>@here</a:t>
            </a:r>
            <a:r>
              <a:rPr lang="en-US" sz="1400" b="1" dirty="0" smtClean="0">
                <a:solidFill>
                  <a:prstClr val="black"/>
                </a:solidFill>
                <a:latin typeface="Courier" pitchFamily="49" charset="0"/>
              </a:rPr>
              <a:t> k[i] +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30" name="TextBox 29"/>
          <p:cNvSpPr txBox="1"/>
          <p:nvPr/>
        </p:nvSpPr>
        <p:spPr>
          <a:xfrm>
            <a:off x="6248400" y="1896070"/>
            <a:ext cx="2590800" cy="369332"/>
          </a:xfrm>
          <a:prstGeom prst="rect">
            <a:avLst/>
          </a:prstGeom>
          <a:solidFill>
            <a:srgbClr val="FFFFFF">
              <a:lumMod val="85000"/>
            </a:srgbClr>
          </a:solidFill>
          <a:effectLst>
            <a:outerShdw blurRad="50800" dist="38100" dir="2700000" algn="tl" rotWithShape="0">
              <a:prstClr val="black">
                <a:alpha val="40000"/>
              </a:prstClr>
            </a:outerShdw>
          </a:effectLst>
        </p:spPr>
        <p:txBody>
          <a:bodyPr wrap="square" rtlCol="0">
            <a:spAutoFit/>
          </a:bodyPr>
          <a:lstStyle/>
          <a:p>
            <a:pPr>
              <a:defRPr/>
            </a:pPr>
            <a:r>
              <a:rPr lang="en-US" kern="0" dirty="0" smtClean="0">
                <a:solidFill>
                  <a:srgbClr val="00B050"/>
                </a:solidFill>
                <a:latin typeface="Courier" pitchFamily="49" charset="0"/>
              </a:rPr>
              <a:t>k[i]</a:t>
            </a:r>
            <a:r>
              <a:rPr lang="en-US" kern="0" dirty="0" smtClean="0">
                <a:solidFill>
                  <a:srgbClr val="FF0000"/>
                </a:solidFill>
                <a:latin typeface="Courier" pitchFamily="49" charset="0"/>
              </a:rPr>
              <a:t>	</a:t>
            </a:r>
            <a:r>
              <a:rPr lang="en-US" kern="0" dirty="0" smtClean="0">
                <a:solidFill>
                  <a:sysClr val="windowText" lastClr="000000"/>
                </a:solidFill>
                <a:latin typeface="Candara" pitchFamily="34" charset="0"/>
              </a:rPr>
              <a:t>is </a:t>
            </a:r>
            <a:r>
              <a:rPr lang="en-US" kern="0" dirty="0">
                <a:solidFill>
                  <a:sysClr val="windowText" lastClr="000000"/>
                </a:solidFill>
                <a:latin typeface="Candara" pitchFamily="34" charset="0"/>
              </a:rPr>
              <a:t>at </a:t>
            </a:r>
            <a:r>
              <a:rPr lang="en-US" kern="0" dirty="0">
                <a:solidFill>
                  <a:srgbClr val="00B050"/>
                </a:solidFill>
                <a:latin typeface="Courier" pitchFamily="49" charset="0"/>
              </a:rPr>
              <a:t>(</a:t>
            </a:r>
            <a:r>
              <a:rPr lang="en-US" kern="0" dirty="0" smtClean="0">
                <a:solidFill>
                  <a:srgbClr val="00B050"/>
                </a:solidFill>
                <a:latin typeface="Courier" pitchFamily="49" charset="0"/>
              </a:rPr>
              <a:t>106,6)</a:t>
            </a:r>
            <a:endParaRPr lang="en-US" kern="0" dirty="0">
              <a:solidFill>
                <a:sysClr val="windowText" lastClr="000000"/>
              </a:solidFill>
              <a:latin typeface="Candara" pitchFamily="34" charset="0"/>
            </a:endParaRPr>
          </a:p>
        </p:txBody>
      </p:sp>
      <p:grpSp>
        <p:nvGrpSpPr>
          <p:cNvPr id="47" name="Group 46"/>
          <p:cNvGrpSpPr/>
          <p:nvPr/>
        </p:nvGrpSpPr>
        <p:grpSpPr>
          <a:xfrm>
            <a:off x="762000" y="3300353"/>
            <a:ext cx="7792720" cy="3176647"/>
            <a:chOff x="762000" y="3376553"/>
            <a:chExt cx="7792720" cy="3176647"/>
          </a:xfrm>
        </p:grpSpPr>
        <p:sp>
          <p:nvSpPr>
            <p:cNvPr id="27" name="Rectangle 26"/>
            <p:cNvSpPr/>
            <p:nvPr/>
          </p:nvSpPr>
          <p:spPr bwMode="auto">
            <a:xfrm>
              <a:off x="782320" y="3376553"/>
              <a:ext cx="7772400" cy="1578233"/>
            </a:xfrm>
            <a:prstGeom prst="rect">
              <a:avLst/>
            </a:prstGeom>
            <a:solidFill>
              <a:srgbClr val="FFFFFF">
                <a:lumMod val="95000"/>
                <a:alpha val="42745"/>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ysClr val="windowText" lastClr="000000"/>
                </a:solidFill>
                <a:latin typeface="Candara" pitchFamily="34" charset="0"/>
              </a:endParaRPr>
            </a:p>
          </p:txBody>
        </p:sp>
        <p:sp>
          <p:nvSpPr>
            <p:cNvPr id="28" name="Rectangle 27"/>
            <p:cNvSpPr/>
            <p:nvPr/>
          </p:nvSpPr>
          <p:spPr bwMode="auto">
            <a:xfrm>
              <a:off x="762000" y="4974967"/>
              <a:ext cx="7772400" cy="1578233"/>
            </a:xfrm>
            <a:prstGeom prst="rect">
              <a:avLst/>
            </a:prstGeom>
            <a:solidFill>
              <a:srgbClr val="EAEAEA"/>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31" name="Rectangle 30"/>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106</a:t>
              </a:r>
              <a:endParaRPr lang="en-US" b="1" kern="0" dirty="0">
                <a:solidFill>
                  <a:srgbClr val="FFFFFF">
                    <a:lumMod val="65000"/>
                  </a:srgbClr>
                </a:solidFill>
                <a:latin typeface="Candara" pitchFamily="34" charset="0"/>
              </a:endParaRPr>
            </a:p>
          </p:txBody>
        </p:sp>
        <p:sp>
          <p:nvSpPr>
            <p:cNvPr id="32" name="Rectangle 31"/>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6</a:t>
              </a:r>
              <a:endParaRPr lang="en-US" b="1" kern="0" dirty="0">
                <a:solidFill>
                  <a:srgbClr val="FFFFFF">
                    <a:lumMod val="65000"/>
                  </a:srgbClr>
                </a:solidFill>
                <a:latin typeface="Candara" pitchFamily="34" charset="0"/>
              </a:endParaRPr>
            </a:p>
          </p:txBody>
        </p:sp>
        <p:sp>
          <p:nvSpPr>
            <p:cNvPr id="33" name="Rectangle 32"/>
            <p:cNvSpPr/>
            <p:nvPr/>
          </p:nvSpPr>
          <p:spPr bwMode="auto">
            <a:xfrm>
              <a:off x="57150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4" name="Rectangle 33"/>
            <p:cNvSpPr/>
            <p:nvPr/>
          </p:nvSpPr>
          <p:spPr bwMode="auto">
            <a:xfrm>
              <a:off x="59436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5" name="Rectangle 34"/>
            <p:cNvSpPr/>
            <p:nvPr/>
          </p:nvSpPr>
          <p:spPr bwMode="auto">
            <a:xfrm>
              <a:off x="61722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6" name="Rectangle 35"/>
            <p:cNvSpPr/>
            <p:nvPr/>
          </p:nvSpPr>
          <p:spPr bwMode="auto">
            <a:xfrm>
              <a:off x="64008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7" name="Rectangle 36"/>
            <p:cNvSpPr/>
            <p:nvPr/>
          </p:nvSpPr>
          <p:spPr bwMode="auto">
            <a:xfrm>
              <a:off x="66294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8" name="Rectangle 37"/>
            <p:cNvSpPr/>
            <p:nvPr/>
          </p:nvSpPr>
          <p:spPr bwMode="auto">
            <a:xfrm>
              <a:off x="57150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39" name="Rectangle 38"/>
            <p:cNvSpPr/>
            <p:nvPr/>
          </p:nvSpPr>
          <p:spPr bwMode="auto">
            <a:xfrm>
              <a:off x="59436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40" name="Rectangle 39"/>
            <p:cNvSpPr/>
            <p:nvPr/>
          </p:nvSpPr>
          <p:spPr bwMode="auto">
            <a:xfrm>
              <a:off x="61722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41" name="Rectangle 40"/>
            <p:cNvSpPr/>
            <p:nvPr/>
          </p:nvSpPr>
          <p:spPr bwMode="auto">
            <a:xfrm>
              <a:off x="64008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42" name="Rectangle 41"/>
            <p:cNvSpPr/>
            <p:nvPr/>
          </p:nvSpPr>
          <p:spPr bwMode="auto">
            <a:xfrm>
              <a:off x="66294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43" name="Rectangle 42"/>
            <p:cNvSpPr/>
            <p:nvPr/>
          </p:nvSpPr>
          <p:spPr bwMode="auto">
            <a:xfrm>
              <a:off x="5880100" y="3986153"/>
              <a:ext cx="279400" cy="1937266"/>
            </a:xfrm>
            <a:prstGeom prst="rect">
              <a:avLst/>
            </a:prstGeom>
            <a:noFill/>
            <a:ln w="19050" cap="flat" cmpd="sng" algn="ctr">
              <a:solidFill>
                <a:srgbClr val="33CC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44" name="TextBox 43"/>
            <p:cNvSpPr txBox="1"/>
            <p:nvPr/>
          </p:nvSpPr>
          <p:spPr>
            <a:xfrm>
              <a:off x="6207760" y="4770120"/>
              <a:ext cx="510076" cy="369332"/>
            </a:xfrm>
            <a:prstGeom prst="rect">
              <a:avLst/>
            </a:prstGeom>
            <a:noFill/>
          </p:spPr>
          <p:txBody>
            <a:bodyPr wrap="none" rtlCol="0">
              <a:spAutoFit/>
            </a:bodyPr>
            <a:lstStyle/>
            <a:p>
              <a:r>
                <a:rPr lang="en-US" dirty="0">
                  <a:solidFill>
                    <a:srgbClr val="00B050"/>
                  </a:solidFill>
                  <a:latin typeface="Candara" pitchFamily="34" charset="0"/>
                </a:rPr>
                <a:t>k</a:t>
              </a:r>
              <a:r>
                <a:rPr lang="en-US" dirty="0" smtClean="0">
                  <a:solidFill>
                    <a:srgbClr val="00B050"/>
                  </a:solidFill>
                  <a:latin typeface="Candara" pitchFamily="34" charset="0"/>
                </a:rPr>
                <a:t>[i]</a:t>
              </a:r>
              <a:endParaRPr lang="en-US" dirty="0">
                <a:solidFill>
                  <a:srgbClr val="00B050"/>
                </a:solidFill>
                <a:latin typeface="Candara" pitchFamily="34" charset="0"/>
              </a:endParaRPr>
            </a:p>
          </p:txBody>
        </p:sp>
        <p:sp>
          <p:nvSpPr>
            <p:cNvPr id="45" name="TextBox 44"/>
            <p:cNvSpPr txBox="1"/>
            <p:nvPr/>
          </p:nvSpPr>
          <p:spPr>
            <a:xfrm>
              <a:off x="7260679" y="3991233"/>
              <a:ext cx="1196161" cy="369332"/>
            </a:xfrm>
            <a:prstGeom prst="rect">
              <a:avLst/>
            </a:prstGeom>
            <a:noFill/>
          </p:spPr>
          <p:txBody>
            <a:bodyPr wrap="none" rtlCol="0">
              <a:spAutoFit/>
            </a:bodyPr>
            <a:lstStyle/>
            <a:p>
              <a:r>
                <a:rPr lang="en-US" dirty="0">
                  <a:solidFill>
                    <a:prstClr val="black"/>
                  </a:solidFill>
                  <a:latin typeface="Candara" pitchFamily="34" charset="0"/>
                </a:rPr>
                <a:t>h</a:t>
              </a:r>
              <a:r>
                <a:rPr lang="en-US" dirty="0" smtClean="0">
                  <a:solidFill>
                    <a:prstClr val="black"/>
                  </a:solidFill>
                  <a:latin typeface="Candara" pitchFamily="34" charset="0"/>
                </a:rPr>
                <a:t>igh order</a:t>
              </a:r>
              <a:endParaRPr lang="en-US" dirty="0">
                <a:solidFill>
                  <a:prstClr val="black"/>
                </a:solidFill>
                <a:latin typeface="Candara" pitchFamily="34" charset="0"/>
              </a:endParaRPr>
            </a:p>
          </p:txBody>
        </p:sp>
        <p:sp>
          <p:nvSpPr>
            <p:cNvPr id="46" name="TextBox 45"/>
            <p:cNvSpPr txBox="1"/>
            <p:nvPr/>
          </p:nvSpPr>
          <p:spPr>
            <a:xfrm>
              <a:off x="7260679" y="5515094"/>
              <a:ext cx="1128835" cy="369332"/>
            </a:xfrm>
            <a:prstGeom prst="rect">
              <a:avLst/>
            </a:prstGeom>
            <a:noFill/>
          </p:spPr>
          <p:txBody>
            <a:bodyPr wrap="none" rtlCol="0">
              <a:spAutoFit/>
            </a:bodyPr>
            <a:lstStyle/>
            <a:p>
              <a:r>
                <a:rPr lang="en-US" dirty="0" smtClean="0">
                  <a:solidFill>
                    <a:prstClr val="black"/>
                  </a:solidFill>
                  <a:latin typeface="Candara" pitchFamily="34" charset="0"/>
                </a:rPr>
                <a:t>low order</a:t>
              </a:r>
              <a:endParaRPr lang="en-US" dirty="0">
                <a:solidFill>
                  <a:prstClr val="black"/>
                </a:solidFill>
                <a:latin typeface="Candara" pitchFamily="34" charset="0"/>
              </a:endParaRPr>
            </a:p>
          </p:txBody>
        </p:sp>
      </p:grpSp>
      <p:sp>
        <p:nvSpPr>
          <p:cNvPr id="49" name="Content Placeholder 2"/>
          <p:cNvSpPr>
            <a:spLocks noGrp="1"/>
          </p:cNvSpPr>
          <p:nvPr>
            <p:ph idx="1"/>
          </p:nvPr>
        </p:nvSpPr>
        <p:spPr>
          <a:xfrm>
            <a:off x="457200" y="1295400"/>
            <a:ext cx="8305800" cy="1676400"/>
          </a:xfrm>
        </p:spPr>
        <p:txBody>
          <a:bodyPr>
            <a:normAutofit fontScale="92500" lnSpcReduction="20000"/>
          </a:bodyPr>
          <a:lstStyle/>
          <a:p>
            <a:pPr marL="0" indent="0">
              <a:buNone/>
            </a:pPr>
            <a:r>
              <a:rPr lang="en-US" sz="1400" b="1" dirty="0" err="1">
                <a:latin typeface="Courier" pitchFamily="49" charset="0"/>
              </a:rPr>
              <a:t>typedef</a:t>
            </a:r>
            <a:r>
              <a:rPr lang="en-US" sz="1400" b="1" dirty="0">
                <a:latin typeface="Courier" pitchFamily="49" charset="0"/>
              </a:rPr>
              <a:t> pair&lt;</a:t>
            </a:r>
            <a:r>
              <a:rPr lang="en-US" sz="1400" b="1" dirty="0" err="1">
                <a:latin typeface="Courier" pitchFamily="49" charset="0"/>
              </a:rPr>
              <a:t>int,int</a:t>
            </a:r>
            <a:r>
              <a:rPr lang="en-US" sz="1400" b="1" dirty="0">
                <a:latin typeface="Courier" pitchFamily="49" charset="0"/>
              </a:rPr>
              <a:t>&gt; </a:t>
            </a:r>
            <a:r>
              <a:rPr lang="en-US" sz="1400" b="1" dirty="0" err="1">
                <a:latin typeface="Courier" pitchFamily="49" charset="0"/>
              </a:rPr>
              <a:t>myInt</a:t>
            </a:r>
            <a:r>
              <a:rPr lang="en-US" sz="1400" b="1" dirty="0">
                <a:latin typeface="Courier" pitchFamily="49" charset="0"/>
              </a:rPr>
              <a:t>; </a:t>
            </a:r>
            <a:endParaRPr lang="en-US" sz="1400" b="1" dirty="0" smtClean="0">
              <a:latin typeface="Courier" pitchFamily="49" charset="0"/>
            </a:endParaRPr>
          </a:p>
          <a:p>
            <a:pPr marL="0" indent="0">
              <a:buNone/>
            </a:pPr>
            <a:endParaRPr lang="en-US" sz="1400" b="1" dirty="0" smtClean="0">
              <a:latin typeface="Courier" pitchFamily="49" charset="0"/>
            </a:endParaRPr>
          </a:p>
          <a:p>
            <a:pPr marL="0" indent="0">
              <a:buNone/>
            </a:pPr>
            <a:r>
              <a:rPr lang="en-US" sz="1400" b="1" dirty="0" smtClean="0">
                <a:solidFill>
                  <a:srgbClr val="00B050"/>
                </a:solidFill>
                <a:latin typeface="Courier" pitchFamily="49" charset="0"/>
              </a:rPr>
              <a:t>vector&lt;</a:t>
            </a:r>
            <a:r>
              <a:rPr lang="en-US" sz="1400" b="1" dirty="0" err="1" smtClean="0">
                <a:solidFill>
                  <a:srgbClr val="00B050"/>
                </a:solidFill>
                <a:latin typeface="Courier" pitchFamily="49" charset="0"/>
              </a:rPr>
              <a:t>myInt</a:t>
            </a:r>
            <a:r>
              <a:rPr lang="en-US" sz="1400" b="1" dirty="0" smtClean="0">
                <a:solidFill>
                  <a:srgbClr val="00B050"/>
                </a:solidFill>
                <a:latin typeface="Courier" pitchFamily="49" charset="0"/>
              </a:rPr>
              <a:t>&gt;@{[0:64]=(106,6)} k[64];</a:t>
            </a:r>
          </a:p>
          <a:p>
            <a:pPr marL="0" indent="0">
              <a:buNone/>
            </a:pPr>
            <a:endParaRPr lang="en-US" sz="1400" b="1" dirty="0">
              <a:latin typeface="Courier" pitchFamily="49" charset="0"/>
            </a:endParaRPr>
          </a:p>
          <a:p>
            <a:pPr marL="0" indent="0">
              <a:buNone/>
            </a:pPr>
            <a:r>
              <a:rPr lang="en-US" sz="1400" b="1" dirty="0" err="1" smtClean="0">
                <a:latin typeface="Courier" pitchFamily="49" charset="0"/>
              </a:rPr>
              <a:t>myInt</a:t>
            </a:r>
            <a:r>
              <a:rPr lang="en-US" sz="1400" b="1" dirty="0" smtClean="0">
                <a:latin typeface="Courier" pitchFamily="49" charset="0"/>
              </a:rPr>
              <a:t>@(105,5</a:t>
            </a:r>
            <a:r>
              <a:rPr lang="en-US" sz="1400" b="1" dirty="0">
                <a:latin typeface="Courier" pitchFamily="49" charset="0"/>
              </a:rPr>
              <a:t>) </a:t>
            </a:r>
            <a:r>
              <a:rPr lang="en-US" sz="1400" b="1" dirty="0" err="1" smtClean="0">
                <a:latin typeface="Courier" pitchFamily="49" charset="0"/>
              </a:rPr>
              <a:t>sumrotate</a:t>
            </a:r>
            <a:r>
              <a:rPr lang="en-US" sz="1400" b="1" dirty="0" smtClean="0">
                <a:latin typeface="Courier" pitchFamily="49" charset="0"/>
              </a:rPr>
              <a:t>(</a:t>
            </a:r>
            <a:r>
              <a:rPr lang="en-US" sz="1400" b="1" dirty="0" err="1" smtClean="0">
                <a:latin typeface="Courier" pitchFamily="49" charset="0"/>
              </a:rPr>
              <a:t>myInt</a:t>
            </a:r>
            <a:r>
              <a:rPr lang="en-US" sz="1400" b="1" dirty="0" smtClean="0">
                <a:latin typeface="Courier" pitchFamily="49" charset="0"/>
              </a:rPr>
              <a:t>@(104,4) buffer, ...) {</a:t>
            </a:r>
          </a:p>
          <a:p>
            <a:pPr marL="0" indent="0">
              <a:buNone/>
            </a:pPr>
            <a:r>
              <a:rPr lang="en-US" sz="1400" b="1" dirty="0">
                <a:latin typeface="Courier" pitchFamily="49" charset="0"/>
              </a:rPr>
              <a:t> </a:t>
            </a:r>
            <a:r>
              <a:rPr lang="en-US" sz="1400" b="1" dirty="0" smtClean="0">
                <a:latin typeface="Courier" pitchFamily="49" charset="0"/>
              </a:rPr>
              <a:t> </a:t>
            </a:r>
            <a:r>
              <a:rPr lang="en-US" sz="1400" b="1" dirty="0" err="1" smtClean="0">
                <a:latin typeface="Courier" pitchFamily="49" charset="0"/>
              </a:rPr>
              <a:t>myInt@here</a:t>
            </a:r>
            <a:r>
              <a:rPr lang="en-US" sz="1400" b="1" dirty="0" smtClean="0">
                <a:latin typeface="Courier" pitchFamily="49" charset="0"/>
              </a:rPr>
              <a:t> sum = buffer +@here </a:t>
            </a:r>
            <a:r>
              <a:rPr lang="en-US" sz="1400" b="1" dirty="0" smtClean="0">
                <a:solidFill>
                  <a:srgbClr val="00B050"/>
                </a:solidFill>
                <a:latin typeface="Courier" pitchFamily="49" charset="0"/>
              </a:rPr>
              <a:t>k[i]</a:t>
            </a:r>
            <a:r>
              <a:rPr lang="en-US" sz="1400" b="1" dirty="0" smtClean="0">
                <a:latin typeface="Courier" pitchFamily="49" charset="0"/>
              </a:rPr>
              <a:t> + message[g];</a:t>
            </a:r>
          </a:p>
          <a:p>
            <a:pPr marL="0" indent="0">
              <a:buNone/>
            </a:pPr>
            <a:r>
              <a:rPr lang="en-US" sz="1400" b="1" dirty="0" smtClean="0">
                <a:latin typeface="Courier" pitchFamily="49" charset="0"/>
              </a:rPr>
              <a:t>  ...</a:t>
            </a:r>
          </a:p>
          <a:p>
            <a:pPr marL="0" indent="0">
              <a:buNone/>
            </a:pPr>
            <a:r>
              <a:rPr lang="en-US" sz="1400" b="1" dirty="0" smtClean="0">
                <a:latin typeface="Courier" pitchFamily="49" charset="0"/>
              </a:rPr>
              <a:t>}</a:t>
            </a:r>
            <a:endParaRPr lang="en-US" sz="1400" b="1" dirty="0">
              <a:latin typeface="Courier" pitchFamily="49" charset="0"/>
            </a:endParaRPr>
          </a:p>
        </p:txBody>
      </p:sp>
      <p:sp>
        <p:nvSpPr>
          <p:cNvPr id="134"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prstClr val="black"/>
                </a:solidFill>
                <a:latin typeface="Courier" pitchFamily="49" charset="0"/>
              </a:rPr>
              <a:t>vector&lt;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&gt;@{[0:64]=(106,6)} 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@(105,5)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srgbClr val="FF0000"/>
                </a:solidFill>
                <a:latin typeface="Courier" pitchFamily="49" charset="0"/>
              </a:rPr>
              <a:t>myInt</a:t>
            </a:r>
            <a:r>
              <a:rPr lang="en-US" sz="1400" b="1" dirty="0" smtClean="0">
                <a:solidFill>
                  <a:srgbClr val="FF0000"/>
                </a:solidFill>
                <a:latin typeface="Courier" pitchFamily="49" charset="0"/>
              </a:rPr>
              <a:t>@(104,4) buffer</a:t>
            </a:r>
            <a:r>
              <a:rPr lang="en-US" sz="1400" b="1" dirty="0" smtClean="0">
                <a:solidFill>
                  <a:prstClr val="black"/>
                </a:solidFill>
                <a:latin typeface="Courier" pitchFamily="49" charset="0"/>
              </a:rPr>
              <a:t>,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myInt@here</a:t>
            </a:r>
            <a:r>
              <a:rPr lang="en-US" sz="1400" b="1" dirty="0" smtClean="0">
                <a:solidFill>
                  <a:prstClr val="black"/>
                </a:solidFill>
                <a:latin typeface="Courier" pitchFamily="49" charset="0"/>
              </a:rPr>
              <a:t> sum = </a:t>
            </a:r>
            <a:r>
              <a:rPr lang="en-US" sz="1400" b="1" dirty="0" smtClean="0">
                <a:solidFill>
                  <a:srgbClr val="FF0000"/>
                </a:solidFill>
                <a:latin typeface="Courier" pitchFamily="49" charset="0"/>
              </a:rPr>
              <a:t>buffer</a:t>
            </a:r>
            <a:r>
              <a:rPr lang="en-US" sz="1400" b="1" dirty="0" smtClean="0">
                <a:solidFill>
                  <a:prstClr val="black"/>
                </a:solidFill>
                <a:latin typeface="Courier" pitchFamily="49" charset="0"/>
              </a:rPr>
              <a:t> +@here k[i] +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135" name="TextBox 134"/>
          <p:cNvSpPr txBox="1"/>
          <p:nvPr/>
        </p:nvSpPr>
        <p:spPr>
          <a:xfrm>
            <a:off x="6248400" y="1896070"/>
            <a:ext cx="2590800"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dirty="0">
                <a:solidFill>
                  <a:srgbClr val="FF0000"/>
                </a:solidFill>
                <a:latin typeface="Courier" pitchFamily="49" charset="0"/>
              </a:rPr>
              <a:t>b</a:t>
            </a:r>
            <a:r>
              <a:rPr lang="en-US" dirty="0" smtClean="0">
                <a:solidFill>
                  <a:srgbClr val="FF0000"/>
                </a:solidFill>
                <a:latin typeface="Courier" pitchFamily="49" charset="0"/>
              </a:rPr>
              <a:t>uffer</a:t>
            </a:r>
            <a:r>
              <a:rPr lang="en-US" dirty="0">
                <a:solidFill>
                  <a:prstClr val="black"/>
                </a:solidFill>
                <a:latin typeface="Candara" pitchFamily="34" charset="0"/>
              </a:rPr>
              <a:t>	</a:t>
            </a:r>
            <a:r>
              <a:rPr lang="en-US" dirty="0" smtClean="0">
                <a:solidFill>
                  <a:prstClr val="black"/>
                </a:solidFill>
                <a:latin typeface="Candara" pitchFamily="34" charset="0"/>
              </a:rPr>
              <a:t>is at </a:t>
            </a:r>
            <a:r>
              <a:rPr lang="en-US" dirty="0" smtClean="0">
                <a:solidFill>
                  <a:srgbClr val="FF0000"/>
                </a:solidFill>
                <a:latin typeface="Courier" pitchFamily="49" charset="0"/>
              </a:rPr>
              <a:t>(104,4)</a:t>
            </a:r>
            <a:endParaRPr lang="en-US" dirty="0">
              <a:solidFill>
                <a:prstClr val="black"/>
              </a:solidFill>
              <a:latin typeface="Candara" pitchFamily="34" charset="0"/>
            </a:endParaRPr>
          </a:p>
        </p:txBody>
      </p:sp>
      <p:grpSp>
        <p:nvGrpSpPr>
          <p:cNvPr id="156" name="Group 155"/>
          <p:cNvGrpSpPr/>
          <p:nvPr/>
        </p:nvGrpSpPr>
        <p:grpSpPr>
          <a:xfrm>
            <a:off x="762000" y="3300353"/>
            <a:ext cx="7792720" cy="3176647"/>
            <a:chOff x="762000" y="3376553"/>
            <a:chExt cx="7792720" cy="3176647"/>
          </a:xfrm>
        </p:grpSpPr>
        <p:sp>
          <p:nvSpPr>
            <p:cNvPr id="146" name="Rectangle 145"/>
            <p:cNvSpPr/>
            <p:nvPr/>
          </p:nvSpPr>
          <p:spPr bwMode="auto">
            <a:xfrm>
              <a:off x="782320" y="3376553"/>
              <a:ext cx="7772400" cy="1578233"/>
            </a:xfrm>
            <a:prstGeom prst="rect">
              <a:avLst/>
            </a:prstGeom>
            <a:solidFill>
              <a:srgbClr val="FFFFFF">
                <a:lumMod val="95000"/>
                <a:alpha val="42745"/>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ysClr val="windowText" lastClr="000000"/>
                </a:solidFill>
                <a:latin typeface="Candara" pitchFamily="34" charset="0"/>
              </a:endParaRPr>
            </a:p>
          </p:txBody>
        </p:sp>
        <p:sp>
          <p:nvSpPr>
            <p:cNvPr id="147" name="Rectangle 146"/>
            <p:cNvSpPr/>
            <p:nvPr/>
          </p:nvSpPr>
          <p:spPr bwMode="auto">
            <a:xfrm>
              <a:off x="762000" y="4974967"/>
              <a:ext cx="7772400" cy="1578233"/>
            </a:xfrm>
            <a:prstGeom prst="rect">
              <a:avLst/>
            </a:prstGeom>
            <a:solidFill>
              <a:srgbClr val="EAEAEA"/>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148" name="Rectangle 147"/>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104</a:t>
              </a:r>
              <a:endParaRPr lang="en-US" b="1" kern="0" dirty="0">
                <a:solidFill>
                  <a:srgbClr val="FFFFFF">
                    <a:lumMod val="65000"/>
                  </a:srgbClr>
                </a:solidFill>
                <a:latin typeface="Candara" pitchFamily="34" charset="0"/>
              </a:endParaRPr>
            </a:p>
          </p:txBody>
        </p:sp>
        <p:sp>
          <p:nvSpPr>
            <p:cNvPr id="149" name="Rectangle 148"/>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4</a:t>
              </a:r>
              <a:endParaRPr lang="en-US" b="1" kern="0" dirty="0">
                <a:solidFill>
                  <a:srgbClr val="FFFFFF">
                    <a:lumMod val="65000"/>
                  </a:srgbClr>
                </a:solidFill>
                <a:latin typeface="Candara" pitchFamily="34" charset="0"/>
              </a:endParaRPr>
            </a:p>
          </p:txBody>
        </p:sp>
        <p:sp>
          <p:nvSpPr>
            <p:cNvPr id="150" name="Rectangle 149"/>
            <p:cNvSpPr/>
            <p:nvPr/>
          </p:nvSpPr>
          <p:spPr bwMode="auto">
            <a:xfrm>
              <a:off x="2260600" y="4099560"/>
              <a:ext cx="152400" cy="152400"/>
            </a:xfrm>
            <a:prstGeom prst="rect">
              <a:avLst/>
            </a:prstGeom>
            <a:solidFill>
              <a:srgbClr val="FFCCCC"/>
            </a:solidFill>
            <a:ln w="38100" cap="flat" cmpd="sng" algn="ctr">
              <a:solidFill>
                <a:srgbClr val="FFCCCC"/>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151" name="Rectangle 150"/>
            <p:cNvSpPr/>
            <p:nvPr/>
          </p:nvSpPr>
          <p:spPr bwMode="auto">
            <a:xfrm>
              <a:off x="2260600" y="5623560"/>
              <a:ext cx="152400" cy="152400"/>
            </a:xfrm>
            <a:prstGeom prst="rect">
              <a:avLst/>
            </a:prstGeom>
            <a:solidFill>
              <a:srgbClr val="FFCCCC"/>
            </a:solidFill>
            <a:ln w="38100" cap="flat" cmpd="sng" algn="ctr">
              <a:solidFill>
                <a:srgbClr val="FFCCCC"/>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152" name="Rectangle 151"/>
            <p:cNvSpPr/>
            <p:nvPr/>
          </p:nvSpPr>
          <p:spPr bwMode="auto">
            <a:xfrm>
              <a:off x="2189480" y="4006334"/>
              <a:ext cx="279400" cy="1937266"/>
            </a:xfrm>
            <a:prstGeom prst="rect">
              <a:avLst/>
            </a:prstGeom>
            <a:noFill/>
            <a:ln w="190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153" name="TextBox 152"/>
            <p:cNvSpPr txBox="1"/>
            <p:nvPr/>
          </p:nvSpPr>
          <p:spPr>
            <a:xfrm>
              <a:off x="1415993" y="4770120"/>
              <a:ext cx="793807" cy="369332"/>
            </a:xfrm>
            <a:prstGeom prst="rect">
              <a:avLst/>
            </a:prstGeom>
            <a:noFill/>
          </p:spPr>
          <p:txBody>
            <a:bodyPr wrap="none" rtlCol="0">
              <a:spAutoFit/>
            </a:bodyPr>
            <a:lstStyle/>
            <a:p>
              <a:r>
                <a:rPr lang="en-US" dirty="0" smtClean="0">
                  <a:solidFill>
                    <a:srgbClr val="FF0000"/>
                  </a:solidFill>
                  <a:latin typeface="Candara" pitchFamily="34" charset="0"/>
                </a:rPr>
                <a:t>buffer</a:t>
              </a:r>
              <a:endParaRPr lang="en-US" dirty="0">
                <a:solidFill>
                  <a:srgbClr val="FF0000"/>
                </a:solidFill>
                <a:latin typeface="Candara" pitchFamily="34" charset="0"/>
              </a:endParaRPr>
            </a:p>
          </p:txBody>
        </p:sp>
        <p:sp>
          <p:nvSpPr>
            <p:cNvPr id="154" name="TextBox 153"/>
            <p:cNvSpPr txBox="1"/>
            <p:nvPr/>
          </p:nvSpPr>
          <p:spPr>
            <a:xfrm>
              <a:off x="7260679" y="3991233"/>
              <a:ext cx="1196161" cy="369332"/>
            </a:xfrm>
            <a:prstGeom prst="rect">
              <a:avLst/>
            </a:prstGeom>
            <a:noFill/>
          </p:spPr>
          <p:txBody>
            <a:bodyPr wrap="none" rtlCol="0">
              <a:spAutoFit/>
            </a:bodyPr>
            <a:lstStyle/>
            <a:p>
              <a:r>
                <a:rPr lang="en-US" dirty="0">
                  <a:solidFill>
                    <a:prstClr val="black"/>
                  </a:solidFill>
                  <a:latin typeface="Candara" pitchFamily="34" charset="0"/>
                </a:rPr>
                <a:t>h</a:t>
              </a:r>
              <a:r>
                <a:rPr lang="en-US" dirty="0" smtClean="0">
                  <a:solidFill>
                    <a:prstClr val="black"/>
                  </a:solidFill>
                  <a:latin typeface="Candara" pitchFamily="34" charset="0"/>
                </a:rPr>
                <a:t>igh order</a:t>
              </a:r>
              <a:endParaRPr lang="en-US" dirty="0">
                <a:solidFill>
                  <a:prstClr val="black"/>
                </a:solidFill>
                <a:latin typeface="Candara" pitchFamily="34" charset="0"/>
              </a:endParaRPr>
            </a:p>
          </p:txBody>
        </p:sp>
        <p:sp>
          <p:nvSpPr>
            <p:cNvPr id="155" name="TextBox 154"/>
            <p:cNvSpPr txBox="1"/>
            <p:nvPr/>
          </p:nvSpPr>
          <p:spPr>
            <a:xfrm>
              <a:off x="7260679" y="5515094"/>
              <a:ext cx="1128835" cy="369332"/>
            </a:xfrm>
            <a:prstGeom prst="rect">
              <a:avLst/>
            </a:prstGeom>
            <a:noFill/>
          </p:spPr>
          <p:txBody>
            <a:bodyPr wrap="none" rtlCol="0">
              <a:spAutoFit/>
            </a:bodyPr>
            <a:lstStyle/>
            <a:p>
              <a:r>
                <a:rPr lang="en-US" dirty="0" smtClean="0">
                  <a:solidFill>
                    <a:prstClr val="black"/>
                  </a:solidFill>
                  <a:latin typeface="Candara" pitchFamily="34" charset="0"/>
                </a:rPr>
                <a:t>low order</a:t>
              </a:r>
              <a:endParaRPr lang="en-US" dirty="0">
                <a:solidFill>
                  <a:prstClr val="black"/>
                </a:solidFill>
                <a:latin typeface="Candara" pitchFamily="34" charset="0"/>
              </a:endParaRPr>
            </a:p>
          </p:txBody>
        </p:sp>
      </p:grpSp>
      <p:sp>
        <p:nvSpPr>
          <p:cNvPr id="159"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prstClr val="black"/>
                </a:solidFill>
                <a:latin typeface="Courier" pitchFamily="49" charset="0"/>
              </a:rPr>
              <a:t>vector&lt;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&gt;@{[0:64]=(106,6)} 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prstClr val="black"/>
                </a:solidFill>
                <a:latin typeface="Courier" pitchFamily="49" charset="0"/>
              </a:rPr>
              <a:t>myInt</a:t>
            </a:r>
            <a:r>
              <a:rPr lang="en-US" sz="1400" b="1" dirty="0" smtClean="0">
                <a:solidFill>
                  <a:srgbClr val="0070C0"/>
                </a:solidFill>
                <a:latin typeface="Courier" pitchFamily="49" charset="0"/>
              </a:rPr>
              <a:t>@(105,5)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@(104,4) buffer,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myInt@here</a:t>
            </a:r>
            <a:r>
              <a:rPr lang="en-US" sz="1400" b="1" dirty="0" smtClean="0">
                <a:solidFill>
                  <a:prstClr val="black"/>
                </a:solidFill>
                <a:latin typeface="Courier" pitchFamily="49" charset="0"/>
              </a:rPr>
              <a:t> sum = buffer </a:t>
            </a:r>
            <a:r>
              <a:rPr lang="en-US" sz="1400" b="1" dirty="0" smtClean="0">
                <a:solidFill>
                  <a:srgbClr val="0070C0"/>
                </a:solidFill>
                <a:latin typeface="Courier" pitchFamily="49" charset="0"/>
              </a:rPr>
              <a:t>+@here </a:t>
            </a:r>
            <a:r>
              <a:rPr lang="en-US" sz="1400" b="1" dirty="0" smtClean="0">
                <a:solidFill>
                  <a:prstClr val="black"/>
                </a:solidFill>
                <a:latin typeface="Courier" pitchFamily="49" charset="0"/>
              </a:rPr>
              <a:t>k[i] +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160" name="TextBox 159"/>
          <p:cNvSpPr txBox="1"/>
          <p:nvPr/>
        </p:nvSpPr>
        <p:spPr>
          <a:xfrm>
            <a:off x="6248400" y="1896070"/>
            <a:ext cx="2590800"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dirty="0" smtClean="0">
                <a:solidFill>
                  <a:srgbClr val="4F81BD"/>
                </a:solidFill>
                <a:latin typeface="Courier" pitchFamily="49" charset="0"/>
              </a:rPr>
              <a:t>+</a:t>
            </a:r>
            <a:r>
              <a:rPr lang="en-US" dirty="0" smtClean="0">
                <a:solidFill>
                  <a:srgbClr val="FF0000"/>
                </a:solidFill>
                <a:latin typeface="Courier" pitchFamily="49" charset="0"/>
              </a:rPr>
              <a:t>	</a:t>
            </a:r>
            <a:r>
              <a:rPr lang="en-US" dirty="0" smtClean="0">
                <a:solidFill>
                  <a:prstClr val="black"/>
                </a:solidFill>
                <a:latin typeface="Candara" pitchFamily="34" charset="0"/>
              </a:rPr>
              <a:t>is </a:t>
            </a:r>
            <a:r>
              <a:rPr lang="en-US" dirty="0">
                <a:solidFill>
                  <a:prstClr val="black"/>
                </a:solidFill>
                <a:latin typeface="Candara" pitchFamily="34" charset="0"/>
              </a:rPr>
              <a:t>at </a:t>
            </a:r>
            <a:r>
              <a:rPr lang="en-US" dirty="0">
                <a:solidFill>
                  <a:srgbClr val="4F81BD"/>
                </a:solidFill>
                <a:latin typeface="Courier" pitchFamily="49" charset="0"/>
              </a:rPr>
              <a:t>(</a:t>
            </a:r>
            <a:r>
              <a:rPr lang="en-US" dirty="0" smtClean="0">
                <a:solidFill>
                  <a:srgbClr val="4F81BD"/>
                </a:solidFill>
                <a:latin typeface="Courier" pitchFamily="49" charset="0"/>
              </a:rPr>
              <a:t>105,5)</a:t>
            </a:r>
            <a:endParaRPr lang="en-US" dirty="0">
              <a:solidFill>
                <a:prstClr val="black"/>
              </a:solidFill>
              <a:latin typeface="Candara" pitchFamily="34" charset="0"/>
            </a:endParaRPr>
          </a:p>
        </p:txBody>
      </p:sp>
      <p:grpSp>
        <p:nvGrpSpPr>
          <p:cNvPr id="177" name="Group 176"/>
          <p:cNvGrpSpPr/>
          <p:nvPr/>
        </p:nvGrpSpPr>
        <p:grpSpPr>
          <a:xfrm>
            <a:off x="762000" y="3300353"/>
            <a:ext cx="7792720" cy="3176647"/>
            <a:chOff x="762000" y="3376553"/>
            <a:chExt cx="7792720" cy="3176647"/>
          </a:xfrm>
        </p:grpSpPr>
        <p:sp>
          <p:nvSpPr>
            <p:cNvPr id="169" name="Rectangle 168"/>
            <p:cNvSpPr/>
            <p:nvPr/>
          </p:nvSpPr>
          <p:spPr bwMode="auto">
            <a:xfrm>
              <a:off x="782320" y="3376553"/>
              <a:ext cx="7772400" cy="1578233"/>
            </a:xfrm>
            <a:prstGeom prst="rect">
              <a:avLst/>
            </a:prstGeom>
            <a:solidFill>
              <a:srgbClr val="FFFFFF">
                <a:lumMod val="95000"/>
                <a:alpha val="42745"/>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ysClr val="windowText" lastClr="000000"/>
                </a:solidFill>
                <a:latin typeface="Candara" pitchFamily="34" charset="0"/>
              </a:endParaRPr>
            </a:p>
          </p:txBody>
        </p:sp>
        <p:sp>
          <p:nvSpPr>
            <p:cNvPr id="170" name="Rectangle 169"/>
            <p:cNvSpPr/>
            <p:nvPr/>
          </p:nvSpPr>
          <p:spPr bwMode="auto">
            <a:xfrm>
              <a:off x="762000" y="4974967"/>
              <a:ext cx="7772400" cy="1578233"/>
            </a:xfrm>
            <a:prstGeom prst="rect">
              <a:avLst/>
            </a:prstGeom>
            <a:solidFill>
              <a:srgbClr val="EAEAEA"/>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171" name="Rectangle 170"/>
            <p:cNvSpPr/>
            <p:nvPr/>
          </p:nvSpPr>
          <p:spPr bwMode="auto">
            <a:xfrm>
              <a:off x="38100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105</a:t>
              </a:r>
              <a:endParaRPr lang="en-US" b="1" kern="0" dirty="0">
                <a:solidFill>
                  <a:srgbClr val="FFFFFF">
                    <a:lumMod val="65000"/>
                  </a:srgbClr>
                </a:solidFill>
                <a:latin typeface="Candara" pitchFamily="34" charset="0"/>
              </a:endParaRPr>
            </a:p>
          </p:txBody>
        </p:sp>
        <p:sp>
          <p:nvSpPr>
            <p:cNvPr id="172" name="Rectangle 171"/>
            <p:cNvSpPr/>
            <p:nvPr/>
          </p:nvSpPr>
          <p:spPr bwMode="auto">
            <a:xfrm>
              <a:off x="38100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5</a:t>
              </a:r>
              <a:endParaRPr lang="en-US" b="1" kern="0" dirty="0">
                <a:solidFill>
                  <a:srgbClr val="FFFFFF">
                    <a:lumMod val="65000"/>
                  </a:srgbClr>
                </a:solidFill>
                <a:latin typeface="Candara" pitchFamily="34" charset="0"/>
              </a:endParaRPr>
            </a:p>
          </p:txBody>
        </p:sp>
        <p:sp>
          <p:nvSpPr>
            <p:cNvPr id="173" name="TextBox 172"/>
            <p:cNvSpPr txBox="1"/>
            <p:nvPr/>
          </p:nvSpPr>
          <p:spPr>
            <a:xfrm>
              <a:off x="4278917" y="4006334"/>
              <a:ext cx="301686" cy="369332"/>
            </a:xfrm>
            <a:prstGeom prst="rect">
              <a:avLst/>
            </a:prstGeom>
            <a:noFill/>
          </p:spPr>
          <p:txBody>
            <a:bodyPr wrap="none" rtlCol="0">
              <a:spAutoFit/>
            </a:bodyPr>
            <a:lstStyle/>
            <a:p>
              <a:r>
                <a:rPr lang="en-US" b="1" dirty="0" smtClean="0">
                  <a:solidFill>
                    <a:srgbClr val="0070C0"/>
                  </a:solidFill>
                  <a:effectLst>
                    <a:outerShdw blurRad="38100" dist="38100" dir="2700000" algn="tl">
                      <a:srgbClr val="000000">
                        <a:alpha val="43137"/>
                      </a:srgbClr>
                    </a:outerShdw>
                  </a:effectLst>
                  <a:latin typeface="Candara" pitchFamily="34" charset="0"/>
                </a:rPr>
                <a:t>+</a:t>
              </a:r>
              <a:endParaRPr lang="en-US" b="1" dirty="0">
                <a:solidFill>
                  <a:srgbClr val="0070C0"/>
                </a:solidFill>
                <a:effectLst>
                  <a:outerShdw blurRad="38100" dist="38100" dir="2700000" algn="tl">
                    <a:srgbClr val="000000">
                      <a:alpha val="43137"/>
                    </a:srgbClr>
                  </a:outerShdw>
                </a:effectLst>
                <a:latin typeface="Candara" pitchFamily="34" charset="0"/>
              </a:endParaRPr>
            </a:p>
          </p:txBody>
        </p:sp>
        <p:sp>
          <p:nvSpPr>
            <p:cNvPr id="174" name="TextBox 173"/>
            <p:cNvSpPr txBox="1"/>
            <p:nvPr/>
          </p:nvSpPr>
          <p:spPr>
            <a:xfrm>
              <a:off x="4278917" y="5515094"/>
              <a:ext cx="301686" cy="369332"/>
            </a:xfrm>
            <a:prstGeom prst="rect">
              <a:avLst/>
            </a:prstGeom>
            <a:noFill/>
          </p:spPr>
          <p:txBody>
            <a:bodyPr wrap="none" rtlCol="0">
              <a:spAutoFit/>
            </a:bodyPr>
            <a:lstStyle/>
            <a:p>
              <a:r>
                <a:rPr lang="en-US" b="1" dirty="0" smtClean="0">
                  <a:solidFill>
                    <a:srgbClr val="0070C0"/>
                  </a:solidFill>
                  <a:effectLst>
                    <a:outerShdw blurRad="38100" dist="38100" dir="2700000" algn="tl">
                      <a:srgbClr val="000000">
                        <a:alpha val="43137"/>
                      </a:srgbClr>
                    </a:outerShdw>
                  </a:effectLst>
                  <a:latin typeface="Candara" pitchFamily="34" charset="0"/>
                </a:rPr>
                <a:t>+</a:t>
              </a:r>
              <a:endParaRPr lang="en-US" b="1" dirty="0">
                <a:solidFill>
                  <a:srgbClr val="0070C0"/>
                </a:solidFill>
                <a:effectLst>
                  <a:outerShdw blurRad="38100" dist="38100" dir="2700000" algn="tl">
                    <a:srgbClr val="000000">
                      <a:alpha val="43137"/>
                    </a:srgbClr>
                  </a:outerShdw>
                </a:effectLst>
                <a:latin typeface="Candara" pitchFamily="34" charset="0"/>
              </a:endParaRPr>
            </a:p>
          </p:txBody>
        </p:sp>
        <p:sp>
          <p:nvSpPr>
            <p:cNvPr id="175" name="TextBox 174"/>
            <p:cNvSpPr txBox="1"/>
            <p:nvPr/>
          </p:nvSpPr>
          <p:spPr>
            <a:xfrm>
              <a:off x="7260679" y="3991233"/>
              <a:ext cx="1196161" cy="369332"/>
            </a:xfrm>
            <a:prstGeom prst="rect">
              <a:avLst/>
            </a:prstGeom>
            <a:noFill/>
          </p:spPr>
          <p:txBody>
            <a:bodyPr wrap="none" rtlCol="0">
              <a:spAutoFit/>
            </a:bodyPr>
            <a:lstStyle/>
            <a:p>
              <a:r>
                <a:rPr lang="en-US" dirty="0">
                  <a:solidFill>
                    <a:prstClr val="black"/>
                  </a:solidFill>
                  <a:latin typeface="Candara" pitchFamily="34" charset="0"/>
                </a:rPr>
                <a:t>h</a:t>
              </a:r>
              <a:r>
                <a:rPr lang="en-US" dirty="0" smtClean="0">
                  <a:solidFill>
                    <a:prstClr val="black"/>
                  </a:solidFill>
                  <a:latin typeface="Candara" pitchFamily="34" charset="0"/>
                </a:rPr>
                <a:t>igh order</a:t>
              </a:r>
              <a:endParaRPr lang="en-US" dirty="0">
                <a:solidFill>
                  <a:prstClr val="black"/>
                </a:solidFill>
                <a:latin typeface="Candara" pitchFamily="34" charset="0"/>
              </a:endParaRPr>
            </a:p>
          </p:txBody>
        </p:sp>
        <p:sp>
          <p:nvSpPr>
            <p:cNvPr id="176" name="TextBox 175"/>
            <p:cNvSpPr txBox="1"/>
            <p:nvPr/>
          </p:nvSpPr>
          <p:spPr>
            <a:xfrm>
              <a:off x="7260679" y="5515094"/>
              <a:ext cx="1128835" cy="369332"/>
            </a:xfrm>
            <a:prstGeom prst="rect">
              <a:avLst/>
            </a:prstGeom>
            <a:noFill/>
          </p:spPr>
          <p:txBody>
            <a:bodyPr wrap="none" rtlCol="0">
              <a:spAutoFit/>
            </a:bodyPr>
            <a:lstStyle/>
            <a:p>
              <a:r>
                <a:rPr lang="en-US" dirty="0" smtClean="0">
                  <a:solidFill>
                    <a:prstClr val="black"/>
                  </a:solidFill>
                  <a:latin typeface="Candara" pitchFamily="34" charset="0"/>
                </a:rPr>
                <a:t>low order</a:t>
              </a:r>
              <a:endParaRPr lang="en-US" dirty="0">
                <a:solidFill>
                  <a:prstClr val="black"/>
                </a:solidFill>
                <a:latin typeface="Candara" pitchFamily="34" charset="0"/>
              </a:endParaRPr>
            </a:p>
          </p:txBody>
        </p:sp>
      </p:grpSp>
      <p:sp>
        <p:nvSpPr>
          <p:cNvPr id="180"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srgbClr val="00B050"/>
                </a:solidFill>
                <a:latin typeface="Courier" pitchFamily="49" charset="0"/>
              </a:rPr>
              <a:t>vector&lt;</a:t>
            </a:r>
            <a:r>
              <a:rPr lang="en-US" sz="1400" b="1" dirty="0" err="1" smtClean="0">
                <a:solidFill>
                  <a:srgbClr val="00B050"/>
                </a:solidFill>
                <a:latin typeface="Courier" pitchFamily="49" charset="0"/>
              </a:rPr>
              <a:t>myInt</a:t>
            </a:r>
            <a:r>
              <a:rPr lang="en-US" sz="1400" b="1" dirty="0" smtClean="0">
                <a:solidFill>
                  <a:srgbClr val="00B050"/>
                </a:solidFill>
                <a:latin typeface="Courier" pitchFamily="49" charset="0"/>
              </a:rPr>
              <a:t>&gt;@{[0:64]=(106,6)} 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srgbClr val="0070C0"/>
                </a:solidFill>
                <a:latin typeface="Courier" pitchFamily="49" charset="0"/>
              </a:rPr>
              <a:t>myInt</a:t>
            </a:r>
            <a:r>
              <a:rPr lang="en-US" sz="1400" b="1" dirty="0" smtClean="0">
                <a:solidFill>
                  <a:srgbClr val="0070C0"/>
                </a:solidFill>
                <a:latin typeface="Courier" pitchFamily="49" charset="0"/>
              </a:rPr>
              <a:t>@(105,5)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srgbClr val="FF0000"/>
                </a:solidFill>
                <a:latin typeface="Courier" pitchFamily="49" charset="0"/>
              </a:rPr>
              <a:t>myInt</a:t>
            </a:r>
            <a:r>
              <a:rPr lang="en-US" sz="1400" b="1" dirty="0" smtClean="0">
                <a:solidFill>
                  <a:srgbClr val="FF0000"/>
                </a:solidFill>
                <a:latin typeface="Courier" pitchFamily="49" charset="0"/>
              </a:rPr>
              <a:t>@(104,4) buffer</a:t>
            </a:r>
            <a:r>
              <a:rPr lang="en-US" sz="1400" b="1" dirty="0" smtClean="0">
                <a:solidFill>
                  <a:prstClr val="black"/>
                </a:solidFill>
                <a:latin typeface="Courier" pitchFamily="49" charset="0"/>
              </a:rPr>
              <a:t>,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myInt@here</a:t>
            </a:r>
            <a:r>
              <a:rPr lang="en-US" sz="1400" b="1" dirty="0" smtClean="0">
                <a:solidFill>
                  <a:prstClr val="black"/>
                </a:solidFill>
                <a:latin typeface="Courier" pitchFamily="49" charset="0"/>
              </a:rPr>
              <a:t> sum = </a:t>
            </a:r>
            <a:r>
              <a:rPr lang="en-US" sz="1400" b="1" dirty="0" smtClean="0">
                <a:solidFill>
                  <a:srgbClr val="FF0000"/>
                </a:solidFill>
                <a:latin typeface="Courier" pitchFamily="49" charset="0"/>
              </a:rPr>
              <a:t>buffer</a:t>
            </a:r>
            <a:r>
              <a:rPr lang="en-US" sz="1400" b="1" dirty="0" smtClean="0">
                <a:solidFill>
                  <a:prstClr val="black"/>
                </a:solidFill>
                <a:latin typeface="Courier" pitchFamily="49" charset="0"/>
              </a:rPr>
              <a:t> </a:t>
            </a:r>
            <a:r>
              <a:rPr lang="en-US" sz="1400" b="1" dirty="0" smtClean="0">
                <a:solidFill>
                  <a:srgbClr val="0070C0"/>
                </a:solidFill>
                <a:latin typeface="Courier" pitchFamily="49" charset="0"/>
              </a:rPr>
              <a:t>+@here</a:t>
            </a:r>
            <a:r>
              <a:rPr lang="en-US" sz="1400" b="1" dirty="0" smtClean="0">
                <a:solidFill>
                  <a:prstClr val="black"/>
                </a:solidFill>
                <a:latin typeface="Courier" pitchFamily="49" charset="0"/>
              </a:rPr>
              <a:t> </a:t>
            </a:r>
            <a:r>
              <a:rPr lang="en-US" sz="1400" b="1" dirty="0" smtClean="0">
                <a:solidFill>
                  <a:srgbClr val="00B050"/>
                </a:solidFill>
                <a:latin typeface="Courier" pitchFamily="49" charset="0"/>
              </a:rPr>
              <a:t>k[i]</a:t>
            </a:r>
            <a:r>
              <a:rPr lang="en-US" sz="1400" b="1" dirty="0" smtClean="0">
                <a:solidFill>
                  <a:prstClr val="black"/>
                </a:solidFill>
                <a:latin typeface="Courier" pitchFamily="49" charset="0"/>
              </a:rPr>
              <a:t> +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181" name="TextBox 180"/>
          <p:cNvSpPr txBox="1"/>
          <p:nvPr/>
        </p:nvSpPr>
        <p:spPr>
          <a:xfrm>
            <a:off x="6248400" y="1896070"/>
            <a:ext cx="2590800" cy="92333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dirty="0">
                <a:solidFill>
                  <a:srgbClr val="FF0000"/>
                </a:solidFill>
                <a:latin typeface="Courier" pitchFamily="49" charset="0"/>
              </a:rPr>
              <a:t>b</a:t>
            </a:r>
            <a:r>
              <a:rPr lang="en-US" dirty="0" smtClean="0">
                <a:solidFill>
                  <a:srgbClr val="FF0000"/>
                </a:solidFill>
                <a:latin typeface="Courier" pitchFamily="49" charset="0"/>
              </a:rPr>
              <a:t>uffer</a:t>
            </a:r>
            <a:r>
              <a:rPr lang="en-US" dirty="0">
                <a:solidFill>
                  <a:prstClr val="black"/>
                </a:solidFill>
                <a:latin typeface="Candara" pitchFamily="34" charset="0"/>
              </a:rPr>
              <a:t>	</a:t>
            </a:r>
            <a:r>
              <a:rPr lang="en-US" dirty="0" smtClean="0">
                <a:solidFill>
                  <a:prstClr val="black"/>
                </a:solidFill>
                <a:latin typeface="Candara" pitchFamily="34" charset="0"/>
              </a:rPr>
              <a:t>is at </a:t>
            </a:r>
            <a:r>
              <a:rPr lang="en-US" dirty="0" smtClean="0">
                <a:solidFill>
                  <a:srgbClr val="FF0000"/>
                </a:solidFill>
                <a:latin typeface="Courier" pitchFamily="49" charset="0"/>
              </a:rPr>
              <a:t>(104,4)</a:t>
            </a:r>
          </a:p>
          <a:p>
            <a:r>
              <a:rPr lang="en-US" dirty="0" smtClean="0">
                <a:solidFill>
                  <a:srgbClr val="4F81BD"/>
                </a:solidFill>
                <a:latin typeface="Courier" pitchFamily="49" charset="0"/>
              </a:rPr>
              <a:t>+</a:t>
            </a:r>
            <a:r>
              <a:rPr lang="en-US" dirty="0" smtClean="0">
                <a:solidFill>
                  <a:srgbClr val="FF0000"/>
                </a:solidFill>
                <a:latin typeface="Courier" pitchFamily="49" charset="0"/>
              </a:rPr>
              <a:t>	</a:t>
            </a:r>
            <a:r>
              <a:rPr lang="en-US" dirty="0" smtClean="0">
                <a:solidFill>
                  <a:prstClr val="black"/>
                </a:solidFill>
                <a:latin typeface="Candara" pitchFamily="34" charset="0"/>
              </a:rPr>
              <a:t>is </a:t>
            </a:r>
            <a:r>
              <a:rPr lang="en-US" dirty="0">
                <a:solidFill>
                  <a:prstClr val="black"/>
                </a:solidFill>
                <a:latin typeface="Candara" pitchFamily="34" charset="0"/>
              </a:rPr>
              <a:t>at </a:t>
            </a:r>
            <a:r>
              <a:rPr lang="en-US" dirty="0">
                <a:solidFill>
                  <a:srgbClr val="4F81BD"/>
                </a:solidFill>
                <a:latin typeface="Courier" pitchFamily="49" charset="0"/>
              </a:rPr>
              <a:t>(</a:t>
            </a:r>
            <a:r>
              <a:rPr lang="en-US" dirty="0" smtClean="0">
                <a:solidFill>
                  <a:srgbClr val="4F81BD"/>
                </a:solidFill>
                <a:latin typeface="Courier" pitchFamily="49" charset="0"/>
              </a:rPr>
              <a:t>105,5)</a:t>
            </a:r>
          </a:p>
          <a:p>
            <a:r>
              <a:rPr lang="en-US" dirty="0">
                <a:solidFill>
                  <a:srgbClr val="00B050"/>
                </a:solidFill>
                <a:latin typeface="Courier" pitchFamily="49" charset="0"/>
              </a:rPr>
              <a:t>k</a:t>
            </a:r>
            <a:r>
              <a:rPr lang="en-US" dirty="0" smtClean="0">
                <a:solidFill>
                  <a:srgbClr val="00B050"/>
                </a:solidFill>
                <a:latin typeface="Courier" pitchFamily="49" charset="0"/>
              </a:rPr>
              <a:t>[i]</a:t>
            </a:r>
            <a:r>
              <a:rPr lang="en-US" dirty="0" smtClean="0">
                <a:solidFill>
                  <a:srgbClr val="FF0000"/>
                </a:solidFill>
                <a:latin typeface="Courier" pitchFamily="49" charset="0"/>
              </a:rPr>
              <a:t>	</a:t>
            </a:r>
            <a:r>
              <a:rPr lang="en-US" dirty="0" smtClean="0">
                <a:solidFill>
                  <a:prstClr val="black"/>
                </a:solidFill>
                <a:latin typeface="Candara" pitchFamily="34" charset="0"/>
              </a:rPr>
              <a:t>is </a:t>
            </a:r>
            <a:r>
              <a:rPr lang="en-US" dirty="0">
                <a:solidFill>
                  <a:prstClr val="black"/>
                </a:solidFill>
                <a:latin typeface="Candara" pitchFamily="34" charset="0"/>
              </a:rPr>
              <a:t>at </a:t>
            </a:r>
            <a:r>
              <a:rPr lang="en-US" dirty="0">
                <a:solidFill>
                  <a:srgbClr val="00B050"/>
                </a:solidFill>
                <a:latin typeface="Courier" pitchFamily="49" charset="0"/>
              </a:rPr>
              <a:t>(</a:t>
            </a:r>
            <a:r>
              <a:rPr lang="en-US" dirty="0" smtClean="0">
                <a:solidFill>
                  <a:srgbClr val="00B050"/>
                </a:solidFill>
                <a:latin typeface="Courier" pitchFamily="49" charset="0"/>
              </a:rPr>
              <a:t>106,6)</a:t>
            </a:r>
            <a:endParaRPr lang="en-US" dirty="0">
              <a:solidFill>
                <a:prstClr val="black"/>
              </a:solidFill>
              <a:latin typeface="Candara" pitchFamily="34" charset="0"/>
            </a:endParaRPr>
          </a:p>
        </p:txBody>
      </p:sp>
      <p:grpSp>
        <p:nvGrpSpPr>
          <p:cNvPr id="246" name="Group 245"/>
          <p:cNvGrpSpPr/>
          <p:nvPr/>
        </p:nvGrpSpPr>
        <p:grpSpPr>
          <a:xfrm>
            <a:off x="762000" y="3300353"/>
            <a:ext cx="7792720" cy="3176647"/>
            <a:chOff x="762000" y="3376553"/>
            <a:chExt cx="7792720" cy="3176647"/>
          </a:xfrm>
        </p:grpSpPr>
        <p:sp>
          <p:nvSpPr>
            <p:cNvPr id="214" name="Rectangle 213"/>
            <p:cNvSpPr/>
            <p:nvPr/>
          </p:nvSpPr>
          <p:spPr bwMode="auto">
            <a:xfrm>
              <a:off x="782320" y="3376553"/>
              <a:ext cx="7772400" cy="1578233"/>
            </a:xfrm>
            <a:prstGeom prst="rect">
              <a:avLst/>
            </a:prstGeom>
            <a:solidFill>
              <a:srgbClr val="FFFFFF">
                <a:lumMod val="95000"/>
                <a:alpha val="42745"/>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ysClr val="windowText" lastClr="000000"/>
                </a:solidFill>
                <a:latin typeface="Candara" pitchFamily="34" charset="0"/>
              </a:endParaRPr>
            </a:p>
          </p:txBody>
        </p:sp>
        <p:sp>
          <p:nvSpPr>
            <p:cNvPr id="215" name="Rectangle 214"/>
            <p:cNvSpPr/>
            <p:nvPr/>
          </p:nvSpPr>
          <p:spPr bwMode="auto">
            <a:xfrm>
              <a:off x="762000" y="4974967"/>
              <a:ext cx="7772400" cy="1578233"/>
            </a:xfrm>
            <a:prstGeom prst="rect">
              <a:avLst/>
            </a:prstGeom>
            <a:solidFill>
              <a:srgbClr val="EAEAEA"/>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216" name="Rectangle 215"/>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104</a:t>
              </a:r>
              <a:endParaRPr lang="en-US" b="1" kern="0" dirty="0">
                <a:solidFill>
                  <a:srgbClr val="FFFFFF">
                    <a:lumMod val="65000"/>
                  </a:srgbClr>
                </a:solidFill>
                <a:latin typeface="Candara" pitchFamily="34" charset="0"/>
              </a:endParaRPr>
            </a:p>
          </p:txBody>
        </p:sp>
        <p:sp>
          <p:nvSpPr>
            <p:cNvPr id="217" name="Rectangle 216"/>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4</a:t>
              </a:r>
              <a:endParaRPr lang="en-US" b="1" kern="0" dirty="0">
                <a:solidFill>
                  <a:srgbClr val="FFFFFF">
                    <a:lumMod val="65000"/>
                  </a:srgbClr>
                </a:solidFill>
                <a:latin typeface="Candara" pitchFamily="34" charset="0"/>
              </a:endParaRPr>
            </a:p>
          </p:txBody>
        </p:sp>
        <p:sp>
          <p:nvSpPr>
            <p:cNvPr id="218" name="Rectangle 217"/>
            <p:cNvSpPr/>
            <p:nvPr/>
          </p:nvSpPr>
          <p:spPr bwMode="auto">
            <a:xfrm>
              <a:off x="38100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105</a:t>
              </a:r>
              <a:endParaRPr lang="en-US" b="1" kern="0" dirty="0">
                <a:solidFill>
                  <a:srgbClr val="FFFFFF">
                    <a:lumMod val="65000"/>
                  </a:srgbClr>
                </a:solidFill>
                <a:latin typeface="Candara" pitchFamily="34" charset="0"/>
              </a:endParaRPr>
            </a:p>
          </p:txBody>
        </p:sp>
        <p:sp>
          <p:nvSpPr>
            <p:cNvPr id="219" name="Rectangle 218"/>
            <p:cNvSpPr/>
            <p:nvPr/>
          </p:nvSpPr>
          <p:spPr bwMode="auto">
            <a:xfrm>
              <a:off x="38100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5</a:t>
              </a:r>
              <a:endParaRPr lang="en-US" b="1" kern="0" dirty="0">
                <a:solidFill>
                  <a:srgbClr val="FFFFFF">
                    <a:lumMod val="65000"/>
                  </a:srgbClr>
                </a:solidFill>
                <a:latin typeface="Candara" pitchFamily="34" charset="0"/>
              </a:endParaRPr>
            </a:p>
          </p:txBody>
        </p:sp>
        <p:sp>
          <p:nvSpPr>
            <p:cNvPr id="220" name="Rectangle 219"/>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106</a:t>
              </a:r>
              <a:endParaRPr lang="en-US" b="1" kern="0" dirty="0">
                <a:solidFill>
                  <a:srgbClr val="FFFFFF">
                    <a:lumMod val="65000"/>
                  </a:srgbClr>
                </a:solidFill>
                <a:latin typeface="Candara" pitchFamily="34" charset="0"/>
              </a:endParaRPr>
            </a:p>
          </p:txBody>
        </p:sp>
        <p:sp>
          <p:nvSpPr>
            <p:cNvPr id="221" name="Rectangle 220"/>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b="1" kern="0" dirty="0" smtClean="0">
                  <a:solidFill>
                    <a:srgbClr val="FFFFFF">
                      <a:lumMod val="65000"/>
                    </a:srgbClr>
                  </a:solidFill>
                  <a:latin typeface="Candara" pitchFamily="34" charset="0"/>
                </a:rPr>
                <a:t>6</a:t>
              </a:r>
              <a:endParaRPr lang="en-US" b="1" kern="0" dirty="0">
                <a:solidFill>
                  <a:srgbClr val="FFFFFF">
                    <a:lumMod val="65000"/>
                  </a:srgbClr>
                </a:solidFill>
                <a:latin typeface="Candara" pitchFamily="34" charset="0"/>
              </a:endParaRPr>
            </a:p>
          </p:txBody>
        </p:sp>
        <p:sp>
          <p:nvSpPr>
            <p:cNvPr id="222" name="Rectangle 221"/>
            <p:cNvSpPr/>
            <p:nvPr/>
          </p:nvSpPr>
          <p:spPr bwMode="auto">
            <a:xfrm>
              <a:off x="2260600" y="4099560"/>
              <a:ext cx="152400" cy="152400"/>
            </a:xfrm>
            <a:prstGeom prst="rect">
              <a:avLst/>
            </a:prstGeom>
            <a:solidFill>
              <a:srgbClr val="FFCCCC"/>
            </a:solidFill>
            <a:ln w="38100" cap="flat" cmpd="sng" algn="ctr">
              <a:solidFill>
                <a:srgbClr val="FFCCCC"/>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3" name="Rectangle 222"/>
            <p:cNvSpPr/>
            <p:nvPr/>
          </p:nvSpPr>
          <p:spPr bwMode="auto">
            <a:xfrm>
              <a:off x="2260600" y="5623560"/>
              <a:ext cx="152400" cy="152400"/>
            </a:xfrm>
            <a:prstGeom prst="rect">
              <a:avLst/>
            </a:prstGeom>
            <a:solidFill>
              <a:srgbClr val="FFCCCC"/>
            </a:solidFill>
            <a:ln w="38100" cap="flat" cmpd="sng" algn="ctr">
              <a:solidFill>
                <a:srgbClr val="FFCCCC"/>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4" name="Rectangle 223"/>
            <p:cNvSpPr/>
            <p:nvPr/>
          </p:nvSpPr>
          <p:spPr bwMode="auto">
            <a:xfrm>
              <a:off x="57150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5" name="Rectangle 224"/>
            <p:cNvSpPr/>
            <p:nvPr/>
          </p:nvSpPr>
          <p:spPr bwMode="auto">
            <a:xfrm>
              <a:off x="59436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6" name="Rectangle 225"/>
            <p:cNvSpPr/>
            <p:nvPr/>
          </p:nvSpPr>
          <p:spPr bwMode="auto">
            <a:xfrm>
              <a:off x="61722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7" name="Rectangle 226"/>
            <p:cNvSpPr/>
            <p:nvPr/>
          </p:nvSpPr>
          <p:spPr bwMode="auto">
            <a:xfrm>
              <a:off x="64008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8" name="Rectangle 227"/>
            <p:cNvSpPr/>
            <p:nvPr/>
          </p:nvSpPr>
          <p:spPr bwMode="auto">
            <a:xfrm>
              <a:off x="6629400" y="411480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29" name="Rectangle 228"/>
            <p:cNvSpPr/>
            <p:nvPr/>
          </p:nvSpPr>
          <p:spPr bwMode="auto">
            <a:xfrm>
              <a:off x="57150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30" name="Rectangle 229"/>
            <p:cNvSpPr/>
            <p:nvPr/>
          </p:nvSpPr>
          <p:spPr bwMode="auto">
            <a:xfrm>
              <a:off x="59436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31" name="Rectangle 230"/>
            <p:cNvSpPr/>
            <p:nvPr/>
          </p:nvSpPr>
          <p:spPr bwMode="auto">
            <a:xfrm>
              <a:off x="61722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32" name="Rectangle 231"/>
            <p:cNvSpPr/>
            <p:nvPr/>
          </p:nvSpPr>
          <p:spPr bwMode="auto">
            <a:xfrm>
              <a:off x="64008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33" name="Rectangle 232"/>
            <p:cNvSpPr/>
            <p:nvPr/>
          </p:nvSpPr>
          <p:spPr bwMode="auto">
            <a:xfrm>
              <a:off x="6629400" y="5623560"/>
              <a:ext cx="152400" cy="152400"/>
            </a:xfrm>
            <a:prstGeom prst="rect">
              <a:avLst/>
            </a:prstGeom>
            <a:solidFill>
              <a:srgbClr val="CCFF99"/>
            </a:solidFill>
            <a:ln w="38100" cap="flat" cmpd="sng" algn="ctr">
              <a:solidFill>
                <a:srgbClr val="CCFF99"/>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b="1" kern="0" dirty="0">
                <a:solidFill>
                  <a:srgbClr val="FFFFFF"/>
                </a:solidFill>
                <a:latin typeface="Candara" pitchFamily="34" charset="0"/>
              </a:endParaRPr>
            </a:p>
          </p:txBody>
        </p:sp>
        <p:sp>
          <p:nvSpPr>
            <p:cNvPr id="234" name="TextBox 233"/>
            <p:cNvSpPr txBox="1"/>
            <p:nvPr/>
          </p:nvSpPr>
          <p:spPr>
            <a:xfrm>
              <a:off x="4278917" y="4006334"/>
              <a:ext cx="301686" cy="369332"/>
            </a:xfrm>
            <a:prstGeom prst="rect">
              <a:avLst/>
            </a:prstGeom>
            <a:noFill/>
          </p:spPr>
          <p:txBody>
            <a:bodyPr wrap="none" rtlCol="0">
              <a:spAutoFit/>
            </a:bodyPr>
            <a:lstStyle/>
            <a:p>
              <a:r>
                <a:rPr lang="en-US" b="1" dirty="0" smtClean="0">
                  <a:solidFill>
                    <a:srgbClr val="0070C0"/>
                  </a:solidFill>
                  <a:effectLst>
                    <a:outerShdw blurRad="38100" dist="38100" dir="2700000" algn="tl">
                      <a:srgbClr val="000000">
                        <a:alpha val="43137"/>
                      </a:srgbClr>
                    </a:outerShdw>
                  </a:effectLst>
                  <a:latin typeface="Candara" pitchFamily="34" charset="0"/>
                </a:rPr>
                <a:t>+</a:t>
              </a:r>
              <a:endParaRPr lang="en-US" b="1" dirty="0">
                <a:solidFill>
                  <a:srgbClr val="0070C0"/>
                </a:solidFill>
                <a:effectLst>
                  <a:outerShdw blurRad="38100" dist="38100" dir="2700000" algn="tl">
                    <a:srgbClr val="000000">
                      <a:alpha val="43137"/>
                    </a:srgbClr>
                  </a:outerShdw>
                </a:effectLst>
                <a:latin typeface="Candara" pitchFamily="34" charset="0"/>
              </a:endParaRPr>
            </a:p>
          </p:txBody>
        </p:sp>
        <p:sp>
          <p:nvSpPr>
            <p:cNvPr id="235" name="TextBox 234"/>
            <p:cNvSpPr txBox="1"/>
            <p:nvPr/>
          </p:nvSpPr>
          <p:spPr>
            <a:xfrm>
              <a:off x="4278917" y="5515094"/>
              <a:ext cx="301686" cy="369332"/>
            </a:xfrm>
            <a:prstGeom prst="rect">
              <a:avLst/>
            </a:prstGeom>
            <a:noFill/>
          </p:spPr>
          <p:txBody>
            <a:bodyPr wrap="none" rtlCol="0">
              <a:spAutoFit/>
            </a:bodyPr>
            <a:lstStyle/>
            <a:p>
              <a:r>
                <a:rPr lang="en-US" b="1" dirty="0" smtClean="0">
                  <a:solidFill>
                    <a:srgbClr val="0070C0"/>
                  </a:solidFill>
                  <a:effectLst>
                    <a:outerShdw blurRad="38100" dist="38100" dir="2700000" algn="tl">
                      <a:srgbClr val="000000">
                        <a:alpha val="43137"/>
                      </a:srgbClr>
                    </a:outerShdw>
                  </a:effectLst>
                  <a:latin typeface="Candara" pitchFamily="34" charset="0"/>
                </a:rPr>
                <a:t>+</a:t>
              </a:r>
              <a:endParaRPr lang="en-US" b="1" dirty="0">
                <a:solidFill>
                  <a:srgbClr val="0070C0"/>
                </a:solidFill>
                <a:effectLst>
                  <a:outerShdw blurRad="38100" dist="38100" dir="2700000" algn="tl">
                    <a:srgbClr val="000000">
                      <a:alpha val="43137"/>
                    </a:srgbClr>
                  </a:outerShdw>
                </a:effectLst>
                <a:latin typeface="Candara" pitchFamily="34" charset="0"/>
              </a:endParaRPr>
            </a:p>
          </p:txBody>
        </p:sp>
        <p:sp>
          <p:nvSpPr>
            <p:cNvPr id="236" name="Rectangle 235"/>
            <p:cNvSpPr/>
            <p:nvPr/>
          </p:nvSpPr>
          <p:spPr bwMode="auto">
            <a:xfrm>
              <a:off x="2189480" y="4006334"/>
              <a:ext cx="279400" cy="1937266"/>
            </a:xfrm>
            <a:prstGeom prst="rect">
              <a:avLst/>
            </a:prstGeom>
            <a:noFill/>
            <a:ln w="190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237" name="TextBox 236"/>
            <p:cNvSpPr txBox="1"/>
            <p:nvPr/>
          </p:nvSpPr>
          <p:spPr>
            <a:xfrm>
              <a:off x="1415993" y="4770120"/>
              <a:ext cx="793807" cy="369332"/>
            </a:xfrm>
            <a:prstGeom prst="rect">
              <a:avLst/>
            </a:prstGeom>
            <a:noFill/>
          </p:spPr>
          <p:txBody>
            <a:bodyPr wrap="none" rtlCol="0">
              <a:spAutoFit/>
            </a:bodyPr>
            <a:lstStyle/>
            <a:p>
              <a:r>
                <a:rPr lang="en-US" dirty="0" smtClean="0">
                  <a:solidFill>
                    <a:srgbClr val="FF0000"/>
                  </a:solidFill>
                  <a:latin typeface="Candara" pitchFamily="34" charset="0"/>
                </a:rPr>
                <a:t>buffer</a:t>
              </a:r>
              <a:endParaRPr lang="en-US" dirty="0">
                <a:solidFill>
                  <a:srgbClr val="FF0000"/>
                </a:solidFill>
                <a:latin typeface="Candara" pitchFamily="34" charset="0"/>
              </a:endParaRPr>
            </a:p>
          </p:txBody>
        </p:sp>
        <p:sp>
          <p:nvSpPr>
            <p:cNvPr id="238" name="Rectangle 237"/>
            <p:cNvSpPr/>
            <p:nvPr/>
          </p:nvSpPr>
          <p:spPr bwMode="auto">
            <a:xfrm>
              <a:off x="5880100" y="3986153"/>
              <a:ext cx="279400" cy="1937266"/>
            </a:xfrm>
            <a:prstGeom prst="rect">
              <a:avLst/>
            </a:prstGeom>
            <a:noFill/>
            <a:ln w="19050" cap="flat" cmpd="sng" algn="ctr">
              <a:solidFill>
                <a:srgbClr val="33CC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b="1" dirty="0">
                <a:solidFill>
                  <a:prstClr val="black"/>
                </a:solidFill>
                <a:latin typeface="Candara" pitchFamily="34" charset="0"/>
              </a:endParaRPr>
            </a:p>
          </p:txBody>
        </p:sp>
        <p:sp>
          <p:nvSpPr>
            <p:cNvPr id="239" name="TextBox 238"/>
            <p:cNvSpPr txBox="1"/>
            <p:nvPr/>
          </p:nvSpPr>
          <p:spPr>
            <a:xfrm>
              <a:off x="6207760" y="4770120"/>
              <a:ext cx="510076" cy="369332"/>
            </a:xfrm>
            <a:prstGeom prst="rect">
              <a:avLst/>
            </a:prstGeom>
            <a:noFill/>
          </p:spPr>
          <p:txBody>
            <a:bodyPr wrap="none" rtlCol="0">
              <a:spAutoFit/>
            </a:bodyPr>
            <a:lstStyle/>
            <a:p>
              <a:r>
                <a:rPr lang="en-US" dirty="0">
                  <a:solidFill>
                    <a:srgbClr val="00B050"/>
                  </a:solidFill>
                  <a:latin typeface="Candara" pitchFamily="34" charset="0"/>
                </a:rPr>
                <a:t>k</a:t>
              </a:r>
              <a:r>
                <a:rPr lang="en-US" dirty="0" smtClean="0">
                  <a:solidFill>
                    <a:srgbClr val="00B050"/>
                  </a:solidFill>
                  <a:latin typeface="Candara" pitchFamily="34" charset="0"/>
                </a:rPr>
                <a:t>[i]</a:t>
              </a:r>
              <a:endParaRPr lang="en-US" dirty="0">
                <a:solidFill>
                  <a:srgbClr val="00B050"/>
                </a:solidFill>
                <a:latin typeface="Candara" pitchFamily="34" charset="0"/>
              </a:endParaRPr>
            </a:p>
          </p:txBody>
        </p:sp>
        <p:sp>
          <p:nvSpPr>
            <p:cNvPr id="240" name="TextBox 239"/>
            <p:cNvSpPr txBox="1"/>
            <p:nvPr/>
          </p:nvSpPr>
          <p:spPr>
            <a:xfrm>
              <a:off x="7260679" y="3991233"/>
              <a:ext cx="1196161" cy="369332"/>
            </a:xfrm>
            <a:prstGeom prst="rect">
              <a:avLst/>
            </a:prstGeom>
            <a:noFill/>
          </p:spPr>
          <p:txBody>
            <a:bodyPr wrap="none" rtlCol="0">
              <a:spAutoFit/>
            </a:bodyPr>
            <a:lstStyle/>
            <a:p>
              <a:r>
                <a:rPr lang="en-US" dirty="0">
                  <a:solidFill>
                    <a:prstClr val="black"/>
                  </a:solidFill>
                  <a:latin typeface="Candara" pitchFamily="34" charset="0"/>
                </a:rPr>
                <a:t>h</a:t>
              </a:r>
              <a:r>
                <a:rPr lang="en-US" dirty="0" smtClean="0">
                  <a:solidFill>
                    <a:prstClr val="black"/>
                  </a:solidFill>
                  <a:latin typeface="Candara" pitchFamily="34" charset="0"/>
                </a:rPr>
                <a:t>igh order</a:t>
              </a:r>
              <a:endParaRPr lang="en-US" dirty="0">
                <a:solidFill>
                  <a:prstClr val="black"/>
                </a:solidFill>
                <a:latin typeface="Candara" pitchFamily="34" charset="0"/>
              </a:endParaRPr>
            </a:p>
          </p:txBody>
        </p:sp>
        <p:sp>
          <p:nvSpPr>
            <p:cNvPr id="241" name="TextBox 240"/>
            <p:cNvSpPr txBox="1"/>
            <p:nvPr/>
          </p:nvSpPr>
          <p:spPr>
            <a:xfrm>
              <a:off x="7260679" y="5515094"/>
              <a:ext cx="1128835" cy="369332"/>
            </a:xfrm>
            <a:prstGeom prst="rect">
              <a:avLst/>
            </a:prstGeom>
            <a:noFill/>
          </p:spPr>
          <p:txBody>
            <a:bodyPr wrap="none" rtlCol="0">
              <a:spAutoFit/>
            </a:bodyPr>
            <a:lstStyle/>
            <a:p>
              <a:r>
                <a:rPr lang="en-US" dirty="0" smtClean="0">
                  <a:solidFill>
                    <a:prstClr val="black"/>
                  </a:solidFill>
                  <a:latin typeface="Candara" pitchFamily="34" charset="0"/>
                </a:rPr>
                <a:t>low order</a:t>
              </a:r>
              <a:endParaRPr lang="en-US" dirty="0">
                <a:solidFill>
                  <a:prstClr val="black"/>
                </a:solidFill>
                <a:latin typeface="Candara" pitchFamily="34" charset="0"/>
              </a:endParaRPr>
            </a:p>
          </p:txBody>
        </p:sp>
        <p:cxnSp>
          <p:nvCxnSpPr>
            <p:cNvPr id="242" name="Straight Arrow Connector 241"/>
            <p:cNvCxnSpPr/>
            <p:nvPr/>
          </p:nvCxnSpPr>
          <p:spPr bwMode="auto">
            <a:xfrm>
              <a:off x="2600960" y="4191000"/>
              <a:ext cx="1677957" cy="0"/>
            </a:xfrm>
            <a:prstGeom prst="straightConnector1">
              <a:avLst/>
            </a:prstGeom>
            <a:noFill/>
            <a:ln w="9525" cap="flat" cmpd="sng" algn="ctr">
              <a:solidFill>
                <a:srgbClr val="000000">
                  <a:shade val="95000"/>
                  <a:satMod val="105000"/>
                </a:srgbClr>
              </a:solidFill>
              <a:prstDash val="dash"/>
              <a:headEnd type="none" w="med" len="med"/>
              <a:tailEnd type="arrow"/>
            </a:ln>
            <a:effectLst/>
          </p:spPr>
        </p:cxnSp>
        <p:cxnSp>
          <p:nvCxnSpPr>
            <p:cNvPr id="243" name="Straight Arrow Connector 242"/>
            <p:cNvCxnSpPr/>
            <p:nvPr/>
          </p:nvCxnSpPr>
          <p:spPr bwMode="auto">
            <a:xfrm>
              <a:off x="2566178" y="5699760"/>
              <a:ext cx="1677957" cy="0"/>
            </a:xfrm>
            <a:prstGeom prst="straightConnector1">
              <a:avLst/>
            </a:prstGeom>
            <a:noFill/>
            <a:ln w="9525" cap="flat" cmpd="sng" algn="ctr">
              <a:solidFill>
                <a:srgbClr val="000000">
                  <a:shade val="95000"/>
                  <a:satMod val="105000"/>
                </a:srgbClr>
              </a:solidFill>
              <a:prstDash val="dash"/>
              <a:headEnd type="none" w="med" len="med"/>
              <a:tailEnd type="arrow"/>
            </a:ln>
            <a:effectLst/>
          </p:spPr>
        </p:cxnSp>
        <p:cxnSp>
          <p:nvCxnSpPr>
            <p:cNvPr id="244" name="Straight Arrow Connector 243"/>
            <p:cNvCxnSpPr>
              <a:stCxn id="224" idx="1"/>
            </p:cNvCxnSpPr>
            <p:nvPr/>
          </p:nvCxnSpPr>
          <p:spPr bwMode="auto">
            <a:xfrm flipH="1">
              <a:off x="4580603" y="4191000"/>
              <a:ext cx="1134397" cy="0"/>
            </a:xfrm>
            <a:prstGeom prst="straightConnector1">
              <a:avLst/>
            </a:prstGeom>
            <a:noFill/>
            <a:ln w="9525" cap="flat" cmpd="sng" algn="ctr">
              <a:solidFill>
                <a:srgbClr val="000000">
                  <a:shade val="95000"/>
                  <a:satMod val="105000"/>
                </a:srgbClr>
              </a:solidFill>
              <a:prstDash val="dash"/>
              <a:headEnd type="none" w="med" len="med"/>
              <a:tailEnd type="arrow"/>
            </a:ln>
            <a:effectLst/>
          </p:spPr>
        </p:cxnSp>
        <p:cxnSp>
          <p:nvCxnSpPr>
            <p:cNvPr id="245" name="Straight Arrow Connector 244"/>
            <p:cNvCxnSpPr/>
            <p:nvPr/>
          </p:nvCxnSpPr>
          <p:spPr bwMode="auto">
            <a:xfrm flipH="1">
              <a:off x="4590763" y="5699760"/>
              <a:ext cx="1134397" cy="0"/>
            </a:xfrm>
            <a:prstGeom prst="straightConnector1">
              <a:avLst/>
            </a:prstGeom>
            <a:noFill/>
            <a:ln w="9525" cap="flat" cmpd="sng" algn="ctr">
              <a:solidFill>
                <a:srgbClr val="000000">
                  <a:shade val="95000"/>
                  <a:satMod val="105000"/>
                </a:srgbClr>
              </a:solidFill>
              <a:prstDash val="dash"/>
              <a:headEnd type="none" w="med" len="med"/>
              <a:tailEnd type="arrow"/>
            </a:ln>
            <a:effectLst/>
          </p:spPr>
        </p:cxnSp>
      </p:grpSp>
      <p:sp>
        <p:nvSpPr>
          <p:cNvPr id="247" name="Oval 246"/>
          <p:cNvSpPr/>
          <p:nvPr/>
        </p:nvSpPr>
        <p:spPr bwMode="auto">
          <a:xfrm>
            <a:off x="2133600" y="2203899"/>
            <a:ext cx="2297717" cy="386901"/>
          </a:xfrm>
          <a:prstGeom prst="ellipse">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eaLnBrk="0" hangingPunct="0"/>
            <a:endParaRPr lang="en-US" b="1" dirty="0">
              <a:ln>
                <a:solidFill>
                  <a:prstClr val="black"/>
                </a:solidFill>
              </a:ln>
              <a:solidFill>
                <a:prstClr val="black"/>
              </a:solidFill>
              <a:latin typeface="Candara" pitchFamily="34" charset="0"/>
            </a:endParaRPr>
          </a:p>
        </p:txBody>
      </p:sp>
      <p:grpSp>
        <p:nvGrpSpPr>
          <p:cNvPr id="254" name="Group 253"/>
          <p:cNvGrpSpPr/>
          <p:nvPr/>
        </p:nvGrpSpPr>
        <p:grpSpPr>
          <a:xfrm>
            <a:off x="6886649" y="4423"/>
            <a:ext cx="2151517" cy="1748177"/>
            <a:chOff x="1933164" y="1981200"/>
            <a:chExt cx="6064499" cy="4927600"/>
          </a:xfrm>
        </p:grpSpPr>
        <p:grpSp>
          <p:nvGrpSpPr>
            <p:cNvPr id="255" name="Group 254"/>
            <p:cNvGrpSpPr/>
            <p:nvPr/>
          </p:nvGrpSpPr>
          <p:grpSpPr>
            <a:xfrm>
              <a:off x="2214880" y="1981200"/>
              <a:ext cx="5633720" cy="4927600"/>
              <a:chOff x="1778000" y="1198880"/>
              <a:chExt cx="5633720" cy="4927600"/>
            </a:xfrm>
          </p:grpSpPr>
          <p:pic>
            <p:nvPicPr>
              <p:cNvPr id="28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66" t="25067" r="23368" b="17452"/>
              <a:stretch/>
            </p:blipFill>
            <p:spPr bwMode="auto">
              <a:xfrm>
                <a:off x="1778000" y="1198880"/>
                <a:ext cx="563372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 name="Rectangle 285"/>
              <p:cNvSpPr/>
              <p:nvPr/>
            </p:nvSpPr>
            <p:spPr bwMode="auto">
              <a:xfrm>
                <a:off x="5791200" y="5562600"/>
                <a:ext cx="1371600" cy="56388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400" b="1" dirty="0">
                  <a:solidFill>
                    <a:prstClr val="black"/>
                  </a:solidFill>
                  <a:latin typeface="Candara" pitchFamily="34" charset="0"/>
                </a:endParaRPr>
              </a:p>
            </p:txBody>
          </p:sp>
        </p:grpSp>
        <p:grpSp>
          <p:nvGrpSpPr>
            <p:cNvPr id="256" name="Group 255"/>
            <p:cNvGrpSpPr/>
            <p:nvPr/>
          </p:nvGrpSpPr>
          <p:grpSpPr>
            <a:xfrm>
              <a:off x="1933164" y="2551946"/>
              <a:ext cx="6064499" cy="3884159"/>
              <a:chOff x="1933164" y="2551946"/>
              <a:chExt cx="6064499" cy="3884159"/>
            </a:xfrm>
          </p:grpSpPr>
          <p:sp>
            <p:nvSpPr>
              <p:cNvPr id="257" name="Rectangle 256"/>
              <p:cNvSpPr/>
              <p:nvPr/>
            </p:nvSpPr>
            <p:spPr bwMode="auto">
              <a:xfrm>
                <a:off x="5694680" y="2552700"/>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105</a:t>
                </a:r>
                <a:endParaRPr lang="en-US" sz="400" b="1" dirty="0">
                  <a:solidFill>
                    <a:prstClr val="black"/>
                  </a:solidFill>
                  <a:latin typeface="Candara" pitchFamily="34" charset="0"/>
                </a:endParaRPr>
              </a:p>
            </p:txBody>
          </p:sp>
          <p:sp>
            <p:nvSpPr>
              <p:cNvPr id="258" name="Rectangle 257"/>
              <p:cNvSpPr/>
              <p:nvPr/>
            </p:nvSpPr>
            <p:spPr bwMode="auto">
              <a:xfrm>
                <a:off x="4526280" y="2552700"/>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104</a:t>
                </a:r>
                <a:endParaRPr lang="en-US" sz="400" b="1" dirty="0">
                  <a:solidFill>
                    <a:prstClr val="black"/>
                  </a:solidFill>
                  <a:latin typeface="Candara" pitchFamily="34" charset="0"/>
                </a:endParaRPr>
              </a:p>
            </p:txBody>
          </p:sp>
          <p:sp>
            <p:nvSpPr>
              <p:cNvPr id="259" name="Rectangle 258"/>
              <p:cNvSpPr/>
              <p:nvPr/>
            </p:nvSpPr>
            <p:spPr bwMode="auto">
              <a:xfrm>
                <a:off x="3357880" y="2552700"/>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103</a:t>
                </a:r>
                <a:endParaRPr lang="en-US" sz="400" b="1" dirty="0">
                  <a:solidFill>
                    <a:prstClr val="black"/>
                  </a:solidFill>
                  <a:latin typeface="Candara" pitchFamily="34" charset="0"/>
                </a:endParaRPr>
              </a:p>
            </p:txBody>
          </p:sp>
          <p:sp>
            <p:nvSpPr>
              <p:cNvPr id="260" name="Rectangle 259"/>
              <p:cNvSpPr/>
              <p:nvPr/>
            </p:nvSpPr>
            <p:spPr bwMode="auto">
              <a:xfrm>
                <a:off x="2214880" y="255194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102</a:t>
                </a:r>
                <a:endParaRPr lang="en-US" sz="400" b="1" dirty="0">
                  <a:solidFill>
                    <a:prstClr val="black"/>
                  </a:solidFill>
                  <a:latin typeface="Candara" pitchFamily="34" charset="0"/>
                </a:endParaRPr>
              </a:p>
            </p:txBody>
          </p:sp>
          <p:sp>
            <p:nvSpPr>
              <p:cNvPr id="261" name="Rectangle 260"/>
              <p:cNvSpPr/>
              <p:nvPr/>
            </p:nvSpPr>
            <p:spPr bwMode="auto">
              <a:xfrm>
                <a:off x="5694680" y="468808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a:solidFill>
                      <a:prstClr val="black"/>
                    </a:solidFill>
                    <a:latin typeface="Candara" pitchFamily="34" charset="0"/>
                  </a:rPr>
                  <a:t>0</a:t>
                </a:r>
                <a:r>
                  <a:rPr lang="en-US" sz="400" b="1" dirty="0" smtClean="0">
                    <a:solidFill>
                      <a:prstClr val="black"/>
                    </a:solidFill>
                    <a:latin typeface="Candara" pitchFamily="34" charset="0"/>
                  </a:rPr>
                  <a:t>05</a:t>
                </a:r>
                <a:endParaRPr lang="en-US" sz="400" b="1" dirty="0">
                  <a:solidFill>
                    <a:prstClr val="black"/>
                  </a:solidFill>
                  <a:latin typeface="Candara" pitchFamily="34" charset="0"/>
                </a:endParaRPr>
              </a:p>
            </p:txBody>
          </p:sp>
          <p:sp>
            <p:nvSpPr>
              <p:cNvPr id="262" name="Rectangle 261"/>
              <p:cNvSpPr/>
              <p:nvPr/>
            </p:nvSpPr>
            <p:spPr bwMode="auto">
              <a:xfrm>
                <a:off x="4526280" y="468808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004</a:t>
                </a:r>
                <a:endParaRPr lang="en-US" sz="400" b="1" dirty="0">
                  <a:solidFill>
                    <a:prstClr val="black"/>
                  </a:solidFill>
                  <a:latin typeface="Candara" pitchFamily="34" charset="0"/>
                </a:endParaRPr>
              </a:p>
            </p:txBody>
          </p:sp>
          <p:sp>
            <p:nvSpPr>
              <p:cNvPr id="263" name="Rectangle 262"/>
              <p:cNvSpPr/>
              <p:nvPr/>
            </p:nvSpPr>
            <p:spPr bwMode="auto">
              <a:xfrm>
                <a:off x="3357880" y="468808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003</a:t>
                </a:r>
                <a:endParaRPr lang="en-US" sz="400" b="1" dirty="0">
                  <a:solidFill>
                    <a:prstClr val="black"/>
                  </a:solidFill>
                  <a:latin typeface="Candara" pitchFamily="34" charset="0"/>
                </a:endParaRPr>
              </a:p>
            </p:txBody>
          </p:sp>
          <p:sp>
            <p:nvSpPr>
              <p:cNvPr id="264" name="Rectangle 263"/>
              <p:cNvSpPr/>
              <p:nvPr/>
            </p:nvSpPr>
            <p:spPr bwMode="auto">
              <a:xfrm>
                <a:off x="2214880" y="468808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002</a:t>
                </a:r>
                <a:endParaRPr lang="en-US" sz="400" b="1" dirty="0">
                  <a:solidFill>
                    <a:prstClr val="black"/>
                  </a:solidFill>
                  <a:latin typeface="Candara" pitchFamily="34" charset="0"/>
                </a:endParaRPr>
              </a:p>
            </p:txBody>
          </p:sp>
          <p:sp>
            <p:nvSpPr>
              <p:cNvPr id="265" name="TextBox 264"/>
              <p:cNvSpPr txBox="1"/>
              <p:nvPr/>
            </p:nvSpPr>
            <p:spPr>
              <a:xfrm>
                <a:off x="2035850" y="3022599"/>
                <a:ext cx="1173193" cy="1088760"/>
              </a:xfrm>
              <a:prstGeom prst="rect">
                <a:avLst/>
              </a:prstGeom>
              <a:noFill/>
            </p:spPr>
            <p:txBody>
              <a:bodyPr wrap="none" rtlCol="0">
                <a:spAutoFit/>
              </a:bodyPr>
              <a:lstStyle/>
              <a:p>
                <a:pPr algn="ctr"/>
                <a:r>
                  <a:rPr lang="en-US" sz="400" dirty="0" smtClean="0">
                    <a:solidFill>
                      <a:srgbClr val="7030A0"/>
                    </a:solidFill>
                    <a:latin typeface="Candara" pitchFamily="34" charset="0"/>
                  </a:rPr>
                  <a:t>Shift</a:t>
                </a:r>
              </a:p>
              <a:p>
                <a:pPr algn="ctr"/>
                <a:r>
                  <a:rPr lang="en-US" sz="400" dirty="0" smtClean="0">
                    <a:solidFill>
                      <a:srgbClr val="7030A0"/>
                    </a:solidFill>
                    <a:latin typeface="Candara" pitchFamily="34" charset="0"/>
                  </a:rPr>
                  <a:t>value</a:t>
                </a:r>
                <a:br>
                  <a:rPr lang="en-US" sz="400" dirty="0" smtClean="0">
                    <a:solidFill>
                      <a:srgbClr val="7030A0"/>
                    </a:solidFill>
                    <a:latin typeface="Candara" pitchFamily="34" charset="0"/>
                  </a:rPr>
                </a:br>
                <a:r>
                  <a:rPr lang="en-US" sz="400" b="1" dirty="0" smtClean="0">
                    <a:solidFill>
                      <a:srgbClr val="7030A0"/>
                    </a:solidFill>
                    <a:latin typeface="Candara" pitchFamily="34" charset="0"/>
                  </a:rPr>
                  <a:t>R</a:t>
                </a:r>
                <a:endParaRPr lang="en-US" sz="400" b="1" dirty="0">
                  <a:solidFill>
                    <a:srgbClr val="7030A0"/>
                  </a:solidFill>
                  <a:latin typeface="Candara" pitchFamily="34" charset="0"/>
                </a:endParaRPr>
              </a:p>
            </p:txBody>
          </p:sp>
          <p:sp>
            <p:nvSpPr>
              <p:cNvPr id="266" name="TextBox 265"/>
              <p:cNvSpPr txBox="1"/>
              <p:nvPr/>
            </p:nvSpPr>
            <p:spPr>
              <a:xfrm>
                <a:off x="1933164" y="5156202"/>
                <a:ext cx="1337010" cy="846815"/>
              </a:xfrm>
              <a:prstGeom prst="rect">
                <a:avLst/>
              </a:prstGeom>
              <a:noFill/>
            </p:spPr>
            <p:txBody>
              <a:bodyPr wrap="none" rtlCol="0">
                <a:spAutoFit/>
              </a:bodyPr>
              <a:lstStyle/>
              <a:p>
                <a:pPr algn="ctr"/>
                <a:r>
                  <a:rPr lang="en-US" sz="400" dirty="0">
                    <a:solidFill>
                      <a:srgbClr val="7030A0"/>
                    </a:solidFill>
                    <a:latin typeface="Candara" pitchFamily="34" charset="0"/>
                  </a:rPr>
                  <a:t>c</a:t>
                </a:r>
                <a:r>
                  <a:rPr lang="en-US" sz="400" dirty="0" smtClean="0">
                    <a:solidFill>
                      <a:srgbClr val="7030A0"/>
                    </a:solidFill>
                    <a:latin typeface="Candara" pitchFamily="34" charset="0"/>
                  </a:rPr>
                  <a:t>urrent</a:t>
                </a:r>
                <a:br>
                  <a:rPr lang="en-US" sz="400" dirty="0" smtClean="0">
                    <a:solidFill>
                      <a:srgbClr val="7030A0"/>
                    </a:solidFill>
                    <a:latin typeface="Candara" pitchFamily="34" charset="0"/>
                  </a:rPr>
                </a:br>
                <a:r>
                  <a:rPr lang="en-US" sz="400" dirty="0" smtClean="0">
                    <a:solidFill>
                      <a:srgbClr val="7030A0"/>
                    </a:solidFill>
                    <a:latin typeface="Candara" pitchFamily="34" charset="0"/>
                  </a:rPr>
                  <a:t>hash</a:t>
                </a:r>
                <a:endParaRPr lang="en-US" sz="400" b="1" dirty="0">
                  <a:solidFill>
                    <a:srgbClr val="7030A0"/>
                  </a:solidFill>
                  <a:latin typeface="Candara" pitchFamily="34" charset="0"/>
                </a:endParaRPr>
              </a:p>
            </p:txBody>
          </p:sp>
          <p:grpSp>
            <p:nvGrpSpPr>
              <p:cNvPr id="267" name="Group 266"/>
              <p:cNvGrpSpPr/>
              <p:nvPr/>
            </p:nvGrpSpPr>
            <p:grpSpPr>
              <a:xfrm>
                <a:off x="4715907" y="5079029"/>
                <a:ext cx="444500" cy="991334"/>
                <a:chOff x="7773273" y="3672307"/>
                <a:chExt cx="444500" cy="991334"/>
              </a:xfrm>
            </p:grpSpPr>
            <p:pic>
              <p:nvPicPr>
                <p:cNvPr id="281"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773273" y="3672307"/>
                  <a:ext cx="443627" cy="1697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2"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779623" y="4457463"/>
                  <a:ext cx="438150" cy="2061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3"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779845" y="4166363"/>
                  <a:ext cx="437055" cy="205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4"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790577" y="3905632"/>
                  <a:ext cx="427196" cy="190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68" name="Group 267"/>
              <p:cNvGrpSpPr/>
              <p:nvPr/>
            </p:nvGrpSpPr>
            <p:grpSpPr>
              <a:xfrm>
                <a:off x="4716780" y="2971800"/>
                <a:ext cx="444500" cy="991334"/>
                <a:chOff x="7773273" y="3672307"/>
                <a:chExt cx="444500" cy="991334"/>
              </a:xfrm>
            </p:grpSpPr>
            <p:pic>
              <p:nvPicPr>
                <p:cNvPr id="277"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773273" y="3672307"/>
                  <a:ext cx="443627" cy="1697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8"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779623" y="4457463"/>
                  <a:ext cx="438150" cy="2061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9"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779845" y="4166363"/>
                  <a:ext cx="437055" cy="205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0"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790577" y="3905632"/>
                  <a:ext cx="427196" cy="190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69" name="TextBox 268"/>
              <p:cNvSpPr txBox="1"/>
              <p:nvPr/>
            </p:nvSpPr>
            <p:spPr>
              <a:xfrm>
                <a:off x="3029440" y="5184589"/>
                <a:ext cx="1463024" cy="846815"/>
              </a:xfrm>
              <a:prstGeom prst="rect">
                <a:avLst/>
              </a:prstGeom>
              <a:noFill/>
            </p:spPr>
            <p:txBody>
              <a:bodyPr wrap="none" rtlCol="0">
                <a:spAutoFit/>
              </a:bodyPr>
              <a:lstStyle/>
              <a:p>
                <a:pPr algn="ctr"/>
                <a:r>
                  <a:rPr lang="en-US" sz="400" dirty="0">
                    <a:solidFill>
                      <a:srgbClr val="7030A0"/>
                    </a:solidFill>
                    <a:latin typeface="Candara" pitchFamily="34" charset="0"/>
                  </a:rPr>
                  <a:t>m</a:t>
                </a:r>
                <a:r>
                  <a:rPr lang="en-US" sz="400" dirty="0" smtClean="0">
                    <a:solidFill>
                      <a:srgbClr val="7030A0"/>
                    </a:solidFill>
                    <a:latin typeface="Candara" pitchFamily="34" charset="0"/>
                  </a:rPr>
                  <a:t>essage</a:t>
                </a:r>
                <a:br>
                  <a:rPr lang="en-US" sz="400" dirty="0" smtClean="0">
                    <a:solidFill>
                      <a:srgbClr val="7030A0"/>
                    </a:solidFill>
                    <a:latin typeface="Candara" pitchFamily="34" charset="0"/>
                  </a:rPr>
                </a:br>
                <a:r>
                  <a:rPr lang="en-US" sz="400" b="1" dirty="0">
                    <a:solidFill>
                      <a:srgbClr val="7030A0"/>
                    </a:solidFill>
                    <a:latin typeface="Candara" pitchFamily="34" charset="0"/>
                  </a:rPr>
                  <a:t>M</a:t>
                </a:r>
              </a:p>
            </p:txBody>
          </p:sp>
          <p:sp>
            <p:nvSpPr>
              <p:cNvPr id="270" name="TextBox 269"/>
              <p:cNvSpPr txBox="1"/>
              <p:nvPr/>
            </p:nvSpPr>
            <p:spPr>
              <a:xfrm>
                <a:off x="3013721" y="3011271"/>
                <a:ext cx="1463024" cy="846815"/>
              </a:xfrm>
              <a:prstGeom prst="rect">
                <a:avLst/>
              </a:prstGeom>
              <a:noFill/>
            </p:spPr>
            <p:txBody>
              <a:bodyPr wrap="none" rtlCol="0">
                <a:spAutoFit/>
              </a:bodyPr>
              <a:lstStyle/>
              <a:p>
                <a:pPr algn="ctr"/>
                <a:r>
                  <a:rPr lang="en-US" sz="400" dirty="0">
                    <a:solidFill>
                      <a:srgbClr val="7030A0"/>
                    </a:solidFill>
                    <a:latin typeface="Candara" pitchFamily="34" charset="0"/>
                  </a:rPr>
                  <a:t>m</a:t>
                </a:r>
                <a:r>
                  <a:rPr lang="en-US" sz="400" dirty="0" smtClean="0">
                    <a:solidFill>
                      <a:srgbClr val="7030A0"/>
                    </a:solidFill>
                    <a:latin typeface="Candara" pitchFamily="34" charset="0"/>
                  </a:rPr>
                  <a:t>essage</a:t>
                </a:r>
                <a:br>
                  <a:rPr lang="en-US" sz="400" dirty="0" smtClean="0">
                    <a:solidFill>
                      <a:srgbClr val="7030A0"/>
                    </a:solidFill>
                    <a:latin typeface="Candara" pitchFamily="34" charset="0"/>
                  </a:rPr>
                </a:br>
                <a:r>
                  <a:rPr lang="en-US" sz="400" b="1" dirty="0">
                    <a:solidFill>
                      <a:srgbClr val="7030A0"/>
                    </a:solidFill>
                    <a:latin typeface="Candara" pitchFamily="34" charset="0"/>
                  </a:rPr>
                  <a:t>M</a:t>
                </a:r>
              </a:p>
            </p:txBody>
          </p:sp>
          <p:sp>
            <p:nvSpPr>
              <p:cNvPr id="271" name="Rectangle 270"/>
              <p:cNvSpPr/>
              <p:nvPr/>
            </p:nvSpPr>
            <p:spPr bwMode="auto">
              <a:xfrm>
                <a:off x="6850380" y="255194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106</a:t>
                </a:r>
                <a:endParaRPr lang="en-US" sz="400" b="1" dirty="0">
                  <a:solidFill>
                    <a:prstClr val="black"/>
                  </a:solidFill>
                  <a:latin typeface="Candara" pitchFamily="34" charset="0"/>
                </a:endParaRPr>
              </a:p>
            </p:txBody>
          </p:sp>
          <p:sp>
            <p:nvSpPr>
              <p:cNvPr id="272" name="Rectangle 271"/>
              <p:cNvSpPr/>
              <p:nvPr/>
            </p:nvSpPr>
            <p:spPr bwMode="auto">
              <a:xfrm>
                <a:off x="6850380" y="4675386"/>
                <a:ext cx="800100" cy="14478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hangingPunct="0"/>
                <a:r>
                  <a:rPr lang="en-US" sz="400" b="1" dirty="0" smtClean="0">
                    <a:solidFill>
                      <a:prstClr val="black"/>
                    </a:solidFill>
                    <a:latin typeface="Candara" pitchFamily="34" charset="0"/>
                  </a:rPr>
                  <a:t>006</a:t>
                </a:r>
                <a:endParaRPr lang="en-US" sz="400" b="1" dirty="0">
                  <a:solidFill>
                    <a:prstClr val="black"/>
                  </a:solidFill>
                  <a:latin typeface="Candara" pitchFamily="34" charset="0"/>
                </a:endParaRPr>
              </a:p>
            </p:txBody>
          </p:sp>
          <p:sp>
            <p:nvSpPr>
              <p:cNvPr id="273" name="TextBox 272"/>
              <p:cNvSpPr txBox="1"/>
              <p:nvPr/>
            </p:nvSpPr>
            <p:spPr>
              <a:xfrm>
                <a:off x="5364257" y="2971800"/>
                <a:ext cx="1538632" cy="1330705"/>
              </a:xfrm>
              <a:prstGeom prst="rect">
                <a:avLst/>
              </a:prstGeom>
              <a:noFill/>
            </p:spPr>
            <p:txBody>
              <a:bodyPr wrap="none" rtlCol="0">
                <a:spAutoFit/>
              </a:bodyPr>
              <a:lstStyle/>
              <a:p>
                <a:pPr algn="ctr"/>
                <a:r>
                  <a:rPr lang="en-US" sz="400" dirty="0" smtClean="0">
                    <a:solidFill>
                      <a:srgbClr val="7030A0"/>
                    </a:solidFill>
                    <a:latin typeface="Candara" pitchFamily="34" charset="0"/>
                  </a:rPr>
                  <a:t>rotate</a:t>
                </a:r>
                <a:br>
                  <a:rPr lang="en-US" sz="400" dirty="0" smtClean="0">
                    <a:solidFill>
                      <a:srgbClr val="7030A0"/>
                    </a:solidFill>
                    <a:latin typeface="Candara" pitchFamily="34" charset="0"/>
                  </a:rPr>
                </a:br>
                <a:r>
                  <a:rPr lang="en-US" sz="400" dirty="0" smtClean="0">
                    <a:solidFill>
                      <a:srgbClr val="7030A0"/>
                    </a:solidFill>
                    <a:latin typeface="Candara" pitchFamily="34" charset="0"/>
                  </a:rPr>
                  <a:t>&amp;</a:t>
                </a:r>
              </a:p>
              <a:p>
                <a:pPr algn="ctr"/>
                <a:r>
                  <a:rPr lang="en-US" sz="400" b="1" dirty="0">
                    <a:solidFill>
                      <a:srgbClr val="7030A0"/>
                    </a:solidFill>
                    <a:latin typeface="Candara" pitchFamily="34" charset="0"/>
                  </a:rPr>
                  <a:t>a</a:t>
                </a:r>
                <a:r>
                  <a:rPr lang="en-US" sz="400" b="1" dirty="0" smtClean="0">
                    <a:solidFill>
                      <a:srgbClr val="7030A0"/>
                    </a:solidFill>
                    <a:latin typeface="Candara" pitchFamily="34" charset="0"/>
                  </a:rPr>
                  <a:t>dd with </a:t>
                </a:r>
                <a:br>
                  <a:rPr lang="en-US" sz="400" b="1" dirty="0" smtClean="0">
                    <a:solidFill>
                      <a:srgbClr val="7030A0"/>
                    </a:solidFill>
                    <a:latin typeface="Candara" pitchFamily="34" charset="0"/>
                  </a:rPr>
                </a:br>
                <a:r>
                  <a:rPr lang="en-US" sz="400" b="1" dirty="0" smtClean="0">
                    <a:solidFill>
                      <a:srgbClr val="7030A0"/>
                    </a:solidFill>
                    <a:latin typeface="Candara" pitchFamily="34" charset="0"/>
                  </a:rPr>
                  <a:t>carry</a:t>
                </a:r>
                <a:endParaRPr lang="en-US" sz="400" b="1" dirty="0">
                  <a:solidFill>
                    <a:srgbClr val="7030A0"/>
                  </a:solidFill>
                  <a:latin typeface="Candara" pitchFamily="34" charset="0"/>
                </a:endParaRPr>
              </a:p>
            </p:txBody>
          </p:sp>
          <p:sp>
            <p:nvSpPr>
              <p:cNvPr id="274" name="TextBox 273"/>
              <p:cNvSpPr txBox="1"/>
              <p:nvPr/>
            </p:nvSpPr>
            <p:spPr>
              <a:xfrm>
                <a:off x="5364257" y="5105400"/>
                <a:ext cx="1538632" cy="1330705"/>
              </a:xfrm>
              <a:prstGeom prst="rect">
                <a:avLst/>
              </a:prstGeom>
              <a:noFill/>
            </p:spPr>
            <p:txBody>
              <a:bodyPr wrap="none" rtlCol="0">
                <a:spAutoFit/>
              </a:bodyPr>
              <a:lstStyle/>
              <a:p>
                <a:pPr algn="ctr"/>
                <a:r>
                  <a:rPr lang="en-US" sz="400" dirty="0">
                    <a:solidFill>
                      <a:srgbClr val="7030A0"/>
                    </a:solidFill>
                    <a:latin typeface="Candara" pitchFamily="34" charset="0"/>
                  </a:rPr>
                  <a:t>r</a:t>
                </a:r>
                <a:r>
                  <a:rPr lang="en-US" sz="400" dirty="0" smtClean="0">
                    <a:solidFill>
                      <a:srgbClr val="7030A0"/>
                    </a:solidFill>
                    <a:latin typeface="Candara" pitchFamily="34" charset="0"/>
                  </a:rPr>
                  <a:t>otate</a:t>
                </a:r>
                <a:br>
                  <a:rPr lang="en-US" sz="400" dirty="0" smtClean="0">
                    <a:solidFill>
                      <a:srgbClr val="7030A0"/>
                    </a:solidFill>
                    <a:latin typeface="Candara" pitchFamily="34" charset="0"/>
                  </a:rPr>
                </a:br>
                <a:r>
                  <a:rPr lang="en-US" sz="400" dirty="0" smtClean="0">
                    <a:solidFill>
                      <a:srgbClr val="7030A0"/>
                    </a:solidFill>
                    <a:latin typeface="Candara" pitchFamily="34" charset="0"/>
                  </a:rPr>
                  <a:t>&amp;</a:t>
                </a:r>
              </a:p>
              <a:p>
                <a:pPr algn="ctr"/>
                <a:r>
                  <a:rPr lang="en-US" sz="400" b="1" dirty="0">
                    <a:solidFill>
                      <a:srgbClr val="7030A0"/>
                    </a:solidFill>
                    <a:latin typeface="Candara" pitchFamily="34" charset="0"/>
                  </a:rPr>
                  <a:t>a</a:t>
                </a:r>
                <a:r>
                  <a:rPr lang="en-US" sz="400" b="1" dirty="0" smtClean="0">
                    <a:solidFill>
                      <a:srgbClr val="7030A0"/>
                    </a:solidFill>
                    <a:latin typeface="Candara" pitchFamily="34" charset="0"/>
                  </a:rPr>
                  <a:t>dd with </a:t>
                </a:r>
                <a:br>
                  <a:rPr lang="en-US" sz="400" b="1" dirty="0" smtClean="0">
                    <a:solidFill>
                      <a:srgbClr val="7030A0"/>
                    </a:solidFill>
                    <a:latin typeface="Candara" pitchFamily="34" charset="0"/>
                  </a:rPr>
                </a:br>
                <a:r>
                  <a:rPr lang="en-US" sz="400" b="1" dirty="0" smtClean="0">
                    <a:solidFill>
                      <a:srgbClr val="7030A0"/>
                    </a:solidFill>
                    <a:latin typeface="Candara" pitchFamily="34" charset="0"/>
                  </a:rPr>
                  <a:t>carry</a:t>
                </a:r>
                <a:endParaRPr lang="en-US" sz="400" b="1" dirty="0">
                  <a:solidFill>
                    <a:srgbClr val="7030A0"/>
                  </a:solidFill>
                  <a:latin typeface="Candara" pitchFamily="34" charset="0"/>
                </a:endParaRPr>
              </a:p>
            </p:txBody>
          </p:sp>
          <p:sp>
            <p:nvSpPr>
              <p:cNvPr id="275" name="TextBox 274"/>
              <p:cNvSpPr txBox="1"/>
              <p:nvPr/>
            </p:nvSpPr>
            <p:spPr>
              <a:xfrm>
                <a:off x="6534639" y="2995493"/>
                <a:ext cx="1463024" cy="846815"/>
              </a:xfrm>
              <a:prstGeom prst="rect">
                <a:avLst/>
              </a:prstGeom>
              <a:noFill/>
            </p:spPr>
            <p:txBody>
              <a:bodyPr wrap="none" rtlCol="0">
                <a:spAutoFit/>
              </a:bodyPr>
              <a:lstStyle/>
              <a:p>
                <a:pPr algn="ctr"/>
                <a:r>
                  <a:rPr lang="en-US" sz="400" dirty="0" smtClean="0">
                    <a:solidFill>
                      <a:srgbClr val="7030A0"/>
                    </a:solidFill>
                    <a:latin typeface="Candara" pitchFamily="34" charset="0"/>
                  </a:rPr>
                  <a:t>constant</a:t>
                </a:r>
                <a:br>
                  <a:rPr lang="en-US" sz="400" dirty="0" smtClean="0">
                    <a:solidFill>
                      <a:srgbClr val="7030A0"/>
                    </a:solidFill>
                    <a:latin typeface="Candara" pitchFamily="34" charset="0"/>
                  </a:rPr>
                </a:br>
                <a:r>
                  <a:rPr lang="en-US" sz="400" b="1" dirty="0" smtClean="0">
                    <a:solidFill>
                      <a:srgbClr val="7030A0"/>
                    </a:solidFill>
                    <a:latin typeface="Candara" pitchFamily="34" charset="0"/>
                  </a:rPr>
                  <a:t>K</a:t>
                </a:r>
                <a:endParaRPr lang="en-US" sz="400" b="1" dirty="0">
                  <a:solidFill>
                    <a:srgbClr val="7030A0"/>
                  </a:solidFill>
                  <a:latin typeface="Candara" pitchFamily="34" charset="0"/>
                </a:endParaRPr>
              </a:p>
            </p:txBody>
          </p:sp>
          <p:sp>
            <p:nvSpPr>
              <p:cNvPr id="276" name="TextBox 275"/>
              <p:cNvSpPr txBox="1"/>
              <p:nvPr/>
            </p:nvSpPr>
            <p:spPr>
              <a:xfrm>
                <a:off x="6534639" y="5156198"/>
                <a:ext cx="1463024" cy="846815"/>
              </a:xfrm>
              <a:prstGeom prst="rect">
                <a:avLst/>
              </a:prstGeom>
              <a:noFill/>
            </p:spPr>
            <p:txBody>
              <a:bodyPr wrap="none" rtlCol="0">
                <a:spAutoFit/>
              </a:bodyPr>
              <a:lstStyle/>
              <a:p>
                <a:pPr algn="ctr"/>
                <a:r>
                  <a:rPr lang="en-US" sz="400" dirty="0" smtClean="0">
                    <a:solidFill>
                      <a:srgbClr val="7030A0"/>
                    </a:solidFill>
                    <a:latin typeface="Candara" pitchFamily="34" charset="0"/>
                  </a:rPr>
                  <a:t>constant</a:t>
                </a:r>
                <a:br>
                  <a:rPr lang="en-US" sz="400" dirty="0" smtClean="0">
                    <a:solidFill>
                      <a:srgbClr val="7030A0"/>
                    </a:solidFill>
                    <a:latin typeface="Candara" pitchFamily="34" charset="0"/>
                  </a:rPr>
                </a:br>
                <a:r>
                  <a:rPr lang="en-US" sz="400" b="1" dirty="0" smtClean="0">
                    <a:solidFill>
                      <a:srgbClr val="7030A0"/>
                    </a:solidFill>
                    <a:latin typeface="Candara" pitchFamily="34" charset="0"/>
                  </a:rPr>
                  <a:t>K</a:t>
                </a:r>
                <a:endParaRPr lang="en-US" sz="400" b="1" dirty="0">
                  <a:solidFill>
                    <a:srgbClr val="7030A0"/>
                  </a:solidFill>
                  <a:latin typeface="Candara" pitchFamily="34" charset="0"/>
                </a:endParaRPr>
              </a:p>
            </p:txBody>
          </p:sp>
        </p:grpSp>
      </p:grpSp>
      <p:sp>
        <p:nvSpPr>
          <p:cNvPr id="288" name="Rectangle 287"/>
          <p:cNvSpPr/>
          <p:nvPr/>
        </p:nvSpPr>
        <p:spPr>
          <a:xfrm>
            <a:off x="6948784" y="4423"/>
            <a:ext cx="789304" cy="1748177"/>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1"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prstClr val="black"/>
                </a:solidFill>
                <a:latin typeface="Courier" pitchFamily="49" charset="0"/>
              </a:rPr>
              <a:t>vector&lt;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&gt;@{[0:64]=(106,6)} 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@(105,5)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@(104,4) buffer,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myInt@here</a:t>
            </a:r>
            <a:r>
              <a:rPr lang="en-US" sz="1400" b="1" dirty="0" smtClean="0">
                <a:solidFill>
                  <a:prstClr val="black"/>
                </a:solidFill>
                <a:latin typeface="Courier" pitchFamily="49" charset="0"/>
              </a:rPr>
              <a:t> sum = buffer +@here k[i] </a:t>
            </a:r>
            <a:r>
              <a:rPr lang="en-US" sz="1400" b="1" dirty="0" smtClean="0">
                <a:solidFill>
                  <a:srgbClr val="FF0000"/>
                </a:solidFill>
                <a:latin typeface="Courier" pitchFamily="49" charset="0"/>
              </a:rPr>
              <a:t>+</a:t>
            </a:r>
            <a:r>
              <a:rPr lang="en-US" sz="1400" b="1" dirty="0" smtClean="0">
                <a:solidFill>
                  <a:prstClr val="black"/>
                </a:solidFill>
                <a:latin typeface="Courier" pitchFamily="49" charset="0"/>
              </a:rPr>
              <a:t>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292" name="Content Placeholder 2"/>
          <p:cNvSpPr txBox="1">
            <a:spLocks/>
          </p:cNvSpPr>
          <p:nvPr/>
        </p:nvSpPr>
        <p:spPr>
          <a:xfrm>
            <a:off x="457200" y="1295400"/>
            <a:ext cx="8305800" cy="1676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err="1" smtClean="0">
                <a:solidFill>
                  <a:prstClr val="black"/>
                </a:solidFill>
                <a:latin typeface="Courier" pitchFamily="49" charset="0"/>
              </a:rPr>
              <a:t>typedef</a:t>
            </a:r>
            <a:r>
              <a:rPr lang="en-US" sz="1400" b="1" dirty="0" smtClean="0">
                <a:solidFill>
                  <a:prstClr val="black"/>
                </a:solidFill>
                <a:latin typeface="Courier" pitchFamily="49" charset="0"/>
              </a:rPr>
              <a:t> pair&lt;</a:t>
            </a:r>
            <a:r>
              <a:rPr lang="en-US" sz="1400" b="1" dirty="0" err="1" smtClean="0">
                <a:solidFill>
                  <a:prstClr val="black"/>
                </a:solidFill>
                <a:latin typeface="Courier" pitchFamily="49" charset="0"/>
              </a:rPr>
              <a:t>int,int</a:t>
            </a:r>
            <a:r>
              <a:rPr lang="en-US" sz="1400" b="1" dirty="0" smtClean="0">
                <a:solidFill>
                  <a:prstClr val="black"/>
                </a:solidFill>
                <a:latin typeface="Courier" pitchFamily="49" charset="0"/>
              </a:rPr>
              <a:t>&gt; </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 </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smtClean="0">
                <a:solidFill>
                  <a:prstClr val="black"/>
                </a:solidFill>
                <a:latin typeface="Courier" pitchFamily="49" charset="0"/>
              </a:rPr>
              <a:t>vector&lt;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&gt;@{[0:64]=(106,6)} k[64];</a:t>
            </a:r>
          </a:p>
          <a:p>
            <a:pPr marL="0" indent="0">
              <a:buFont typeface="Arial" pitchFamily="34" charset="0"/>
              <a:buNone/>
            </a:pPr>
            <a:endParaRPr lang="en-US" sz="1400" b="1" dirty="0" smtClean="0">
              <a:solidFill>
                <a:prstClr val="black"/>
              </a:solidFill>
              <a:latin typeface="Courier" pitchFamily="49" charset="0"/>
            </a:endParaRPr>
          </a:p>
          <a:p>
            <a:pPr marL="0" indent="0">
              <a:buFont typeface="Arial" pitchFamily="34" charset="0"/>
              <a:buNone/>
            </a:pP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@(105,5) </a:t>
            </a:r>
            <a:r>
              <a:rPr lang="en-US" sz="1400" b="1" dirty="0" err="1" smtClean="0">
                <a:solidFill>
                  <a:prstClr val="black"/>
                </a:solidFill>
                <a:latin typeface="Courier" pitchFamily="49" charset="0"/>
              </a:rPr>
              <a:t>sumrotate</a:t>
            </a:r>
            <a:r>
              <a:rPr lang="en-US" sz="1400" b="1" dirty="0" smtClean="0">
                <a:solidFill>
                  <a:prstClr val="black"/>
                </a:solidFill>
                <a:latin typeface="Courier" pitchFamily="49" charset="0"/>
              </a:rPr>
              <a:t>(</a:t>
            </a:r>
            <a:r>
              <a:rPr lang="en-US" sz="1400" b="1" dirty="0" err="1" smtClean="0">
                <a:solidFill>
                  <a:prstClr val="black"/>
                </a:solidFill>
                <a:latin typeface="Courier" pitchFamily="49" charset="0"/>
              </a:rPr>
              <a:t>myInt</a:t>
            </a:r>
            <a:r>
              <a:rPr lang="en-US" sz="1400" b="1" dirty="0" smtClean="0">
                <a:solidFill>
                  <a:prstClr val="black"/>
                </a:solidFill>
                <a:latin typeface="Courier" pitchFamily="49" charset="0"/>
              </a:rPr>
              <a:t>@(104,4) buffer, ...) {</a:t>
            </a:r>
          </a:p>
          <a:p>
            <a:pPr marL="0" indent="0">
              <a:buFont typeface="Arial" pitchFamily="34" charset="0"/>
              <a:buNone/>
            </a:pPr>
            <a:r>
              <a:rPr lang="en-US" sz="1400" b="1" dirty="0" smtClean="0">
                <a:solidFill>
                  <a:prstClr val="black"/>
                </a:solidFill>
                <a:latin typeface="Courier" pitchFamily="49" charset="0"/>
              </a:rPr>
              <a:t>  </a:t>
            </a:r>
            <a:r>
              <a:rPr lang="en-US" sz="1400" b="1" dirty="0" err="1" smtClean="0">
                <a:solidFill>
                  <a:prstClr val="black"/>
                </a:solidFill>
                <a:latin typeface="Courier" pitchFamily="49" charset="0"/>
              </a:rPr>
              <a:t>myInt@here</a:t>
            </a:r>
            <a:r>
              <a:rPr lang="en-US" sz="1400" b="1" dirty="0" smtClean="0">
                <a:solidFill>
                  <a:prstClr val="black"/>
                </a:solidFill>
                <a:latin typeface="Courier" pitchFamily="49" charset="0"/>
              </a:rPr>
              <a:t> sum = buffer +@here k[i] </a:t>
            </a:r>
            <a:r>
              <a:rPr lang="en-US" sz="1400" b="1" dirty="0" smtClean="0">
                <a:solidFill>
                  <a:srgbClr val="FF0000"/>
                </a:solidFill>
                <a:latin typeface="Courier" pitchFamily="49" charset="0"/>
              </a:rPr>
              <a:t>+@??</a:t>
            </a:r>
            <a:r>
              <a:rPr lang="en-US" sz="1400" b="1" dirty="0" smtClean="0">
                <a:solidFill>
                  <a:prstClr val="black"/>
                </a:solidFill>
                <a:latin typeface="Courier" pitchFamily="49" charset="0"/>
              </a:rPr>
              <a:t> message[g];</a:t>
            </a:r>
          </a:p>
          <a:p>
            <a:pPr marL="0" indent="0">
              <a:buFont typeface="Arial" pitchFamily="34" charset="0"/>
              <a:buNone/>
            </a:pPr>
            <a:r>
              <a:rPr lang="en-US" sz="1400" b="1" dirty="0" smtClean="0">
                <a:solidFill>
                  <a:prstClr val="black"/>
                </a:solidFill>
                <a:latin typeface="Courier" pitchFamily="49" charset="0"/>
              </a:rPr>
              <a:t>  ...</a:t>
            </a:r>
          </a:p>
          <a:p>
            <a:pPr marL="0" indent="0">
              <a:buFont typeface="Arial" pitchFamily="34" charset="0"/>
              <a:buNone/>
            </a:pPr>
            <a:r>
              <a:rPr lang="en-US" sz="1400" b="1" dirty="0" smtClean="0">
                <a:solidFill>
                  <a:prstClr val="black"/>
                </a:solidFill>
                <a:latin typeface="Courier" pitchFamily="49" charset="0"/>
              </a:rPr>
              <a:t>}</a:t>
            </a:r>
            <a:endParaRPr lang="en-US" sz="1400" b="1" dirty="0">
              <a:solidFill>
                <a:prstClr val="black"/>
              </a:solidFill>
              <a:latin typeface="Courier" pitchFamily="49" charset="0"/>
            </a:endParaRPr>
          </a:p>
        </p:txBody>
      </p:sp>
      <p:sp>
        <p:nvSpPr>
          <p:cNvPr id="3" name="Rectangle 2"/>
          <p:cNvSpPr/>
          <p:nvPr/>
        </p:nvSpPr>
        <p:spPr>
          <a:xfrm>
            <a:off x="1841862" y="1652575"/>
            <a:ext cx="1739537" cy="243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045027" y="2042505"/>
            <a:ext cx="771071" cy="22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413812" y="2033452"/>
            <a:ext cx="771071" cy="22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1247503" y="2278640"/>
            <a:ext cx="552693" cy="22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3210068" y="2308905"/>
            <a:ext cx="552693" cy="22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0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25"/>
                                        </p:tgtEl>
                                      </p:cBhvr>
                                    </p:animEffect>
                                    <p:set>
                                      <p:cBhvr>
                                        <p:cTn id="20" dur="1" fill="hold">
                                          <p:stCondLst>
                                            <p:cond delay="499"/>
                                          </p:stCondLst>
                                        </p:cTn>
                                        <p:tgtEl>
                                          <p:spTgt spid="125"/>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26"/>
                                        </p:tgtEl>
                                      </p:cBhvr>
                                    </p:animEffect>
                                    <p:set>
                                      <p:cBhvr>
                                        <p:cTn id="23" dur="1" fill="hold">
                                          <p:stCondLst>
                                            <p:cond delay="499"/>
                                          </p:stCondLst>
                                        </p:cTn>
                                        <p:tgtEl>
                                          <p:spTgt spid="12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28"/>
                                        </p:tgtEl>
                                      </p:cBhvr>
                                    </p:animEffect>
                                    <p:set>
                                      <p:cBhvr>
                                        <p:cTn id="26" dur="1" fill="hold">
                                          <p:stCondLst>
                                            <p:cond delay="499"/>
                                          </p:stCondLst>
                                        </p:cTn>
                                        <p:tgtEl>
                                          <p:spTgt spid="128"/>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27"/>
                                        </p:tgtEl>
                                      </p:cBhvr>
                                    </p:animEffect>
                                    <p:set>
                                      <p:cBhvr>
                                        <p:cTn id="29" dur="1" fill="hold">
                                          <p:stCondLst>
                                            <p:cond delay="499"/>
                                          </p:stCondLst>
                                        </p:cTn>
                                        <p:tgtEl>
                                          <p:spTgt spid="12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9">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9">
                                            <p:txEl>
                                              <p:pRg st="0" end="0"/>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9">
                                            <p:txEl>
                                              <p:pRg st="2" end="2"/>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9">
                                            <p:txEl>
                                              <p:pRg st="4" end="4"/>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9">
                                            <p:txEl>
                                              <p:pRg st="5" end="5"/>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9">
                                            <p:txEl>
                                              <p:pRg st="6" end="6"/>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9">
                                            <p:txEl>
                                              <p:pRg st="7" end="7"/>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7"/>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5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3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4"/>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7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7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59"/>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60"/>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24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8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8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247"/>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80"/>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29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91"/>
                                        </p:tgtEl>
                                        <p:attrNameLst>
                                          <p:attrName>style.visibility</p:attrName>
                                        </p:attrNameLst>
                                      </p:cBhvr>
                                      <p:to>
                                        <p:strVal val="hidden"/>
                                      </p:to>
                                    </p:set>
                                  </p:childTnLst>
                                </p:cTn>
                              </p:par>
                              <p:par>
                                <p:cTn id="117" presetID="1" presetClass="entr" presetSubtype="0" fill="hold" grpId="0" nodeType="withEffect">
                                  <p:stCondLst>
                                    <p:cond delay="0"/>
                                  </p:stCondLst>
                                  <p:childTnLst>
                                    <p:set>
                                      <p:cBhvr>
                                        <p:cTn id="118"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 grpId="0" animBg="1"/>
      <p:bldP spid="30" grpId="1" animBg="1"/>
      <p:bldP spid="49" grpId="0" build="p"/>
      <p:bldP spid="49" grpId="1" build="p"/>
      <p:bldP spid="134" grpId="0"/>
      <p:bldP spid="134" grpId="1"/>
      <p:bldP spid="135" grpId="0" animBg="1"/>
      <p:bldP spid="135" grpId="1" animBg="1"/>
      <p:bldP spid="159" grpId="0"/>
      <p:bldP spid="159" grpId="1"/>
      <p:bldP spid="160" grpId="0" animBg="1"/>
      <p:bldP spid="160" grpId="1" animBg="1"/>
      <p:bldP spid="180" grpId="0"/>
      <p:bldP spid="180" grpId="1"/>
      <p:bldP spid="181" grpId="0" animBg="1"/>
      <p:bldP spid="247" grpId="0" animBg="1"/>
      <p:bldP spid="247" grpId="1" animBg="1"/>
      <p:bldP spid="288" grpId="0" animBg="1"/>
      <p:bldP spid="291" grpId="0"/>
      <p:bldP spid="291" grpId="1"/>
      <p:bldP spid="292" grpId="0"/>
      <p:bldP spid="3" grpId="0" animBg="1"/>
      <p:bldP spid="125" grpId="0" animBg="1"/>
      <p:bldP spid="126" grpId="0" animBg="1"/>
      <p:bldP spid="127" grpId="0" animBg="1"/>
      <p:bldP spid="1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p:cNvSpPr/>
          <p:nvPr/>
        </p:nvSpPr>
        <p:spPr>
          <a:xfrm>
            <a:off x="0" y="0"/>
            <a:ext cx="9144000" cy="990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9" name="Rectangle 318"/>
          <p:cNvSpPr/>
          <p:nvPr/>
        </p:nvSpPr>
        <p:spPr>
          <a:xfrm>
            <a:off x="228600" y="4267200"/>
            <a:ext cx="3786082" cy="2438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18" name="Rectangle 317"/>
          <p:cNvSpPr/>
          <p:nvPr/>
        </p:nvSpPr>
        <p:spPr>
          <a:xfrm>
            <a:off x="4191000" y="4252872"/>
            <a:ext cx="4724399" cy="2438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17" name="Rectangle 316"/>
          <p:cNvSpPr/>
          <p:nvPr/>
        </p:nvSpPr>
        <p:spPr>
          <a:xfrm>
            <a:off x="4191000" y="1600200"/>
            <a:ext cx="4724399" cy="2438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2" name="Title 1"/>
          <p:cNvSpPr>
            <a:spLocks noGrp="1"/>
          </p:cNvSpPr>
          <p:nvPr>
            <p:ph type="title"/>
          </p:nvPr>
        </p:nvSpPr>
        <p:spPr>
          <a:xfrm>
            <a:off x="228600" y="0"/>
            <a:ext cx="8481760" cy="1143000"/>
          </a:xfrm>
        </p:spPr>
        <p:txBody>
          <a:bodyPr>
            <a:normAutofit fontScale="90000"/>
          </a:bodyPr>
          <a:lstStyle/>
          <a:p>
            <a:pPr algn="r"/>
            <a:r>
              <a:rPr lang="en-US" dirty="0" smtClean="0">
                <a:solidFill>
                  <a:schemeClr val="bg1"/>
                </a:solidFill>
              </a:rPr>
              <a:t>Optimal Partitions from Our Synthesizer</a:t>
            </a:r>
            <a:endParaRPr lang="en-US" dirty="0">
              <a:solidFill>
                <a:schemeClr val="bg1"/>
              </a:solidFill>
            </a:endParaRPr>
          </a:p>
        </p:txBody>
      </p:sp>
      <p:grpSp>
        <p:nvGrpSpPr>
          <p:cNvPr id="33" name="Group 32"/>
          <p:cNvGrpSpPr/>
          <p:nvPr/>
        </p:nvGrpSpPr>
        <p:grpSpPr>
          <a:xfrm>
            <a:off x="8068593" y="2450221"/>
            <a:ext cx="654192" cy="1447800"/>
            <a:chOff x="5628640" y="3566160"/>
            <a:chExt cx="1239520" cy="2743200"/>
          </a:xfrm>
        </p:grpSpPr>
        <p:sp>
          <p:nvSpPr>
            <p:cNvPr id="19" name="Rectangle 18"/>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106</a:t>
              </a:r>
              <a:endParaRPr lang="en-US" sz="1400" b="1" kern="0" dirty="0">
                <a:solidFill>
                  <a:srgbClr val="FFFFFF">
                    <a:lumMod val="65000"/>
                  </a:srgbClr>
                </a:solidFill>
                <a:latin typeface="Candara" pitchFamily="34" charset="0"/>
              </a:endParaRPr>
            </a:p>
          </p:txBody>
        </p:sp>
        <p:sp>
          <p:nvSpPr>
            <p:cNvPr id="20" name="Rectangle 19"/>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6</a:t>
              </a:r>
              <a:endParaRPr lang="en-US" sz="1400" b="1" kern="0" dirty="0">
                <a:solidFill>
                  <a:srgbClr val="FFFFFF">
                    <a:lumMod val="65000"/>
                  </a:srgbClr>
                </a:solidFill>
                <a:latin typeface="Candara" pitchFamily="34" charset="0"/>
              </a:endParaRPr>
            </a:p>
          </p:txBody>
        </p:sp>
        <p:sp>
          <p:nvSpPr>
            <p:cNvPr id="21" name="Rectangle 20"/>
            <p:cNvSpPr/>
            <p:nvPr/>
          </p:nvSpPr>
          <p:spPr bwMode="auto">
            <a:xfrm>
              <a:off x="57150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2" name="Rectangle 21"/>
            <p:cNvSpPr/>
            <p:nvPr/>
          </p:nvSpPr>
          <p:spPr bwMode="auto">
            <a:xfrm>
              <a:off x="59436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3" name="Rectangle 22"/>
            <p:cNvSpPr/>
            <p:nvPr/>
          </p:nvSpPr>
          <p:spPr bwMode="auto">
            <a:xfrm>
              <a:off x="61722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4" name="Rectangle 23"/>
            <p:cNvSpPr/>
            <p:nvPr/>
          </p:nvSpPr>
          <p:spPr bwMode="auto">
            <a:xfrm>
              <a:off x="64008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5" name="Rectangle 24"/>
            <p:cNvSpPr/>
            <p:nvPr/>
          </p:nvSpPr>
          <p:spPr bwMode="auto">
            <a:xfrm>
              <a:off x="66294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6" name="Rectangle 25"/>
            <p:cNvSpPr/>
            <p:nvPr/>
          </p:nvSpPr>
          <p:spPr bwMode="auto">
            <a:xfrm>
              <a:off x="57150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7" name="Rectangle 26"/>
            <p:cNvSpPr/>
            <p:nvPr/>
          </p:nvSpPr>
          <p:spPr bwMode="auto">
            <a:xfrm>
              <a:off x="59436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8" name="Rectangle 27"/>
            <p:cNvSpPr/>
            <p:nvPr/>
          </p:nvSpPr>
          <p:spPr bwMode="auto">
            <a:xfrm>
              <a:off x="61722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9" name="Rectangle 28"/>
            <p:cNvSpPr/>
            <p:nvPr/>
          </p:nvSpPr>
          <p:spPr bwMode="auto">
            <a:xfrm>
              <a:off x="64008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30" name="Rectangle 29"/>
            <p:cNvSpPr/>
            <p:nvPr/>
          </p:nvSpPr>
          <p:spPr bwMode="auto">
            <a:xfrm>
              <a:off x="66294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sp>
        <p:nvSpPr>
          <p:cNvPr id="32" name="TextBox 31"/>
          <p:cNvSpPr txBox="1"/>
          <p:nvPr/>
        </p:nvSpPr>
        <p:spPr>
          <a:xfrm>
            <a:off x="8234822" y="3593068"/>
            <a:ext cx="320922"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K</a:t>
            </a:r>
            <a:endParaRPr lang="en-US" dirty="0">
              <a:solidFill>
                <a:prstClr val="white">
                  <a:lumMod val="50000"/>
                </a:prstClr>
              </a:solidFill>
              <a:latin typeface="Candara" pitchFamily="34" charset="0"/>
            </a:endParaRPr>
          </a:p>
        </p:txBody>
      </p:sp>
      <p:grpSp>
        <p:nvGrpSpPr>
          <p:cNvPr id="34" name="Group 33"/>
          <p:cNvGrpSpPr/>
          <p:nvPr/>
        </p:nvGrpSpPr>
        <p:grpSpPr>
          <a:xfrm>
            <a:off x="5696295" y="2450221"/>
            <a:ext cx="654192" cy="1447800"/>
            <a:chOff x="5628640" y="3566160"/>
            <a:chExt cx="1239520" cy="2743200"/>
          </a:xfrm>
        </p:grpSpPr>
        <p:sp>
          <p:nvSpPr>
            <p:cNvPr id="35" name="Rectangle 34"/>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103</a:t>
              </a:r>
              <a:endParaRPr lang="en-US" sz="1400" b="1" kern="0" dirty="0">
                <a:solidFill>
                  <a:srgbClr val="FFFFFF">
                    <a:lumMod val="65000"/>
                  </a:srgbClr>
                </a:solidFill>
                <a:latin typeface="Candara" pitchFamily="34" charset="0"/>
              </a:endParaRPr>
            </a:p>
          </p:txBody>
        </p:sp>
        <p:sp>
          <p:nvSpPr>
            <p:cNvPr id="36" name="Rectangle 35"/>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3</a:t>
              </a:r>
            </a:p>
          </p:txBody>
        </p:sp>
        <p:sp>
          <p:nvSpPr>
            <p:cNvPr id="37" name="Rectangle 36"/>
            <p:cNvSpPr/>
            <p:nvPr/>
          </p:nvSpPr>
          <p:spPr bwMode="auto">
            <a:xfrm>
              <a:off x="57150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38" name="Rectangle 37"/>
            <p:cNvSpPr/>
            <p:nvPr/>
          </p:nvSpPr>
          <p:spPr bwMode="auto">
            <a:xfrm>
              <a:off x="59436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39" name="Rectangle 38"/>
            <p:cNvSpPr/>
            <p:nvPr/>
          </p:nvSpPr>
          <p:spPr bwMode="auto">
            <a:xfrm>
              <a:off x="61722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0" name="Rectangle 39"/>
            <p:cNvSpPr/>
            <p:nvPr/>
          </p:nvSpPr>
          <p:spPr bwMode="auto">
            <a:xfrm>
              <a:off x="64008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1" name="Rectangle 40"/>
            <p:cNvSpPr/>
            <p:nvPr/>
          </p:nvSpPr>
          <p:spPr bwMode="auto">
            <a:xfrm>
              <a:off x="66294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2" name="Rectangle 41"/>
            <p:cNvSpPr/>
            <p:nvPr/>
          </p:nvSpPr>
          <p:spPr bwMode="auto">
            <a:xfrm>
              <a:off x="57150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3" name="Rectangle 42"/>
            <p:cNvSpPr/>
            <p:nvPr/>
          </p:nvSpPr>
          <p:spPr bwMode="auto">
            <a:xfrm>
              <a:off x="59436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4" name="Rectangle 43"/>
            <p:cNvSpPr/>
            <p:nvPr/>
          </p:nvSpPr>
          <p:spPr bwMode="auto">
            <a:xfrm>
              <a:off x="61722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5" name="Rectangle 44"/>
            <p:cNvSpPr/>
            <p:nvPr/>
          </p:nvSpPr>
          <p:spPr bwMode="auto">
            <a:xfrm>
              <a:off x="64008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46" name="Rectangle 45"/>
            <p:cNvSpPr/>
            <p:nvPr/>
          </p:nvSpPr>
          <p:spPr bwMode="auto">
            <a:xfrm>
              <a:off x="66294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grpSp>
        <p:nvGrpSpPr>
          <p:cNvPr id="54" name="Group 53"/>
          <p:cNvGrpSpPr/>
          <p:nvPr/>
        </p:nvGrpSpPr>
        <p:grpSpPr>
          <a:xfrm>
            <a:off x="4917141" y="2450221"/>
            <a:ext cx="654190" cy="643466"/>
            <a:chOff x="1066800" y="2365915"/>
            <a:chExt cx="888323" cy="873760"/>
          </a:xfrm>
        </p:grpSpPr>
        <p:sp>
          <p:nvSpPr>
            <p:cNvPr id="48" name="Rectangle 47"/>
            <p:cNvSpPr/>
            <p:nvPr/>
          </p:nvSpPr>
          <p:spPr bwMode="auto">
            <a:xfrm>
              <a:off x="1066800" y="2365915"/>
              <a:ext cx="888323" cy="87376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102</a:t>
              </a:r>
              <a:endParaRPr lang="en-US" sz="1400" b="1" kern="0" dirty="0">
                <a:solidFill>
                  <a:srgbClr val="FFFFFF">
                    <a:lumMod val="65000"/>
                  </a:srgbClr>
                </a:solidFill>
                <a:latin typeface="Candara" pitchFamily="34" charset="0"/>
              </a:endParaRPr>
            </a:p>
          </p:txBody>
        </p:sp>
        <p:sp>
          <p:nvSpPr>
            <p:cNvPr id="49" name="Rectangle 48"/>
            <p:cNvSpPr/>
            <p:nvPr/>
          </p:nvSpPr>
          <p:spPr bwMode="auto">
            <a:xfrm>
              <a:off x="112869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50" name="Rectangle 49"/>
            <p:cNvSpPr/>
            <p:nvPr/>
          </p:nvSpPr>
          <p:spPr bwMode="auto">
            <a:xfrm>
              <a:off x="129252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51" name="Rectangle 50"/>
            <p:cNvSpPr/>
            <p:nvPr/>
          </p:nvSpPr>
          <p:spPr bwMode="auto">
            <a:xfrm>
              <a:off x="145635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52" name="Rectangle 51"/>
            <p:cNvSpPr/>
            <p:nvPr/>
          </p:nvSpPr>
          <p:spPr bwMode="auto">
            <a:xfrm>
              <a:off x="162018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53" name="Rectangle 52"/>
            <p:cNvSpPr/>
            <p:nvPr/>
          </p:nvSpPr>
          <p:spPr bwMode="auto">
            <a:xfrm>
              <a:off x="178401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grpSp>
        <p:nvGrpSpPr>
          <p:cNvPr id="62" name="Group 61"/>
          <p:cNvGrpSpPr/>
          <p:nvPr/>
        </p:nvGrpSpPr>
        <p:grpSpPr>
          <a:xfrm>
            <a:off x="6490427" y="2450221"/>
            <a:ext cx="654192" cy="1447800"/>
            <a:chOff x="1981200" y="3581400"/>
            <a:chExt cx="1239520" cy="2743200"/>
          </a:xfrm>
        </p:grpSpPr>
        <p:sp>
          <p:nvSpPr>
            <p:cNvPr id="60" name="Rectangle 59"/>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104</a:t>
              </a:r>
              <a:endParaRPr lang="en-US" sz="1400" b="1" kern="0" dirty="0">
                <a:solidFill>
                  <a:srgbClr val="FFFFFF">
                    <a:lumMod val="65000"/>
                  </a:srgbClr>
                </a:solidFill>
                <a:latin typeface="Candara" pitchFamily="34" charset="0"/>
              </a:endParaRPr>
            </a:p>
          </p:txBody>
        </p:sp>
        <p:sp>
          <p:nvSpPr>
            <p:cNvPr id="61" name="Rectangle 60"/>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4</a:t>
              </a:r>
              <a:endParaRPr lang="en-US" sz="1400" b="1" kern="0" dirty="0">
                <a:solidFill>
                  <a:srgbClr val="FFFFFF">
                    <a:lumMod val="65000"/>
                  </a:srgbClr>
                </a:solidFill>
                <a:latin typeface="Candara" pitchFamily="34" charset="0"/>
              </a:endParaRPr>
            </a:p>
          </p:txBody>
        </p:sp>
      </p:grpSp>
      <p:grpSp>
        <p:nvGrpSpPr>
          <p:cNvPr id="63" name="Group 62"/>
          <p:cNvGrpSpPr/>
          <p:nvPr/>
        </p:nvGrpSpPr>
        <p:grpSpPr>
          <a:xfrm>
            <a:off x="7276473" y="2450221"/>
            <a:ext cx="654192" cy="1447800"/>
            <a:chOff x="1981200" y="3581400"/>
            <a:chExt cx="1239520" cy="2743200"/>
          </a:xfrm>
        </p:grpSpPr>
        <p:sp>
          <p:nvSpPr>
            <p:cNvPr id="64" name="Rectangle 63"/>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105</a:t>
              </a:r>
              <a:endParaRPr lang="en-US" sz="1400" b="1" kern="0" dirty="0">
                <a:solidFill>
                  <a:srgbClr val="FFFFFF">
                    <a:lumMod val="65000"/>
                  </a:srgbClr>
                </a:solidFill>
                <a:latin typeface="Candara" pitchFamily="34" charset="0"/>
              </a:endParaRPr>
            </a:p>
          </p:txBody>
        </p:sp>
        <p:sp>
          <p:nvSpPr>
            <p:cNvPr id="65" name="Rectangle 64"/>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5</a:t>
              </a:r>
            </a:p>
          </p:txBody>
        </p:sp>
      </p:grpSp>
      <p:sp>
        <p:nvSpPr>
          <p:cNvPr id="66" name="Rectangle 65"/>
          <p:cNvSpPr/>
          <p:nvPr/>
        </p:nvSpPr>
        <p:spPr bwMode="auto">
          <a:xfrm>
            <a:off x="4917141" y="3254554"/>
            <a:ext cx="654192" cy="643467"/>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2</a:t>
            </a:r>
          </a:p>
        </p:txBody>
      </p:sp>
      <p:sp>
        <p:nvSpPr>
          <p:cNvPr id="67" name="Rectangle 66"/>
          <p:cNvSpPr/>
          <p:nvPr/>
        </p:nvSpPr>
        <p:spPr>
          <a:xfrm>
            <a:off x="6441141" y="2362200"/>
            <a:ext cx="381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smtClean="0">
                <a:solidFill>
                  <a:prstClr val="black"/>
                </a:solidFill>
              </a:rPr>
              <a:t>F</a:t>
            </a:r>
            <a:endParaRPr lang="en-US" b="1" i="1" dirty="0">
              <a:solidFill>
                <a:prstClr val="black"/>
              </a:solidFill>
            </a:endParaRPr>
          </a:p>
        </p:txBody>
      </p:sp>
      <p:grpSp>
        <p:nvGrpSpPr>
          <p:cNvPr id="113" name="Group 112"/>
          <p:cNvGrpSpPr/>
          <p:nvPr/>
        </p:nvGrpSpPr>
        <p:grpSpPr>
          <a:xfrm>
            <a:off x="757368" y="1425989"/>
            <a:ext cx="2519232" cy="2688811"/>
            <a:chOff x="1057276" y="848731"/>
            <a:chExt cx="2519232" cy="2688811"/>
          </a:xfrm>
        </p:grpSpPr>
        <p:pic>
          <p:nvPicPr>
            <p:cNvPr id="105" name="Picture 4" descr="File:MD5.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90" y="848731"/>
              <a:ext cx="2446818" cy="2688811"/>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p:cNvSpPr txBox="1"/>
            <p:nvPr/>
          </p:nvSpPr>
          <p:spPr>
            <a:xfrm>
              <a:off x="1057276" y="2247899"/>
              <a:ext cx="314324" cy="276999"/>
            </a:xfrm>
            <a:prstGeom prst="rect">
              <a:avLst/>
            </a:prstGeom>
            <a:noFill/>
          </p:spPr>
          <p:txBody>
            <a:bodyPr wrap="square" rtlCol="0">
              <a:spAutoFit/>
            </a:bodyPr>
            <a:lstStyle/>
            <a:p>
              <a:r>
                <a:rPr lang="en-US" sz="1200" b="1" dirty="0" err="1" smtClean="0">
                  <a:solidFill>
                    <a:prstClr val="black"/>
                  </a:solidFill>
                  <a:latin typeface="Candara" pitchFamily="34" charset="0"/>
                </a:rPr>
                <a:t>R</a:t>
              </a:r>
              <a:r>
                <a:rPr lang="en-US" sz="1200" b="1" baseline="-25000" dirty="0" err="1" smtClean="0">
                  <a:solidFill>
                    <a:prstClr val="black"/>
                  </a:solidFill>
                  <a:latin typeface="Candara" pitchFamily="34" charset="0"/>
                </a:rPr>
                <a:t>i</a:t>
              </a:r>
              <a:endParaRPr lang="en-US" sz="1200" b="1" dirty="0">
                <a:solidFill>
                  <a:prstClr val="black"/>
                </a:solidFill>
                <a:latin typeface="Candara" pitchFamily="34" charset="0"/>
              </a:endParaRPr>
            </a:p>
          </p:txBody>
        </p:sp>
        <p:cxnSp>
          <p:nvCxnSpPr>
            <p:cNvPr id="107" name="Straight Arrow Connector 106"/>
            <p:cNvCxnSpPr/>
            <p:nvPr/>
          </p:nvCxnSpPr>
          <p:spPr bwMode="auto">
            <a:xfrm>
              <a:off x="1274375" y="2384234"/>
              <a:ext cx="115500" cy="1"/>
            </a:xfrm>
            <a:prstGeom prst="straightConnector1">
              <a:avLst/>
            </a:prstGeom>
            <a:noFill/>
            <a:ln w="19050" cap="flat" cmpd="sng" algn="ctr">
              <a:solidFill>
                <a:schemeClr val="tx1"/>
              </a:solidFill>
              <a:prstDash val="solid"/>
              <a:round/>
              <a:headEnd type="none" w="med" len="med"/>
              <a:tailEnd type="triangle" w="med" len="med"/>
            </a:ln>
            <a:effectLst/>
          </p:spPr>
        </p:cxnSp>
        <p:grpSp>
          <p:nvGrpSpPr>
            <p:cNvPr id="109" name="Group 108"/>
            <p:cNvGrpSpPr/>
            <p:nvPr/>
          </p:nvGrpSpPr>
          <p:grpSpPr>
            <a:xfrm>
              <a:off x="1422926" y="2609242"/>
              <a:ext cx="232838" cy="240268"/>
              <a:chOff x="5640550" y="4941332"/>
              <a:chExt cx="327096" cy="337534"/>
            </a:xfrm>
            <a:solidFill>
              <a:schemeClr val="accent4">
                <a:lumMod val="40000"/>
                <a:lumOff val="60000"/>
              </a:schemeClr>
            </a:solidFill>
          </p:grpSpPr>
          <p:sp>
            <p:nvSpPr>
              <p:cNvPr id="110" name="Rectangle 109"/>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111" name="Straight Connector 110"/>
              <p:cNvCxnSpPr>
                <a:stCxn id="110" idx="0"/>
                <a:endCxn id="110"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10" idx="1"/>
                <a:endCxn id="110"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19" name="Group 118"/>
          <p:cNvGrpSpPr/>
          <p:nvPr/>
        </p:nvGrpSpPr>
        <p:grpSpPr>
          <a:xfrm>
            <a:off x="6584420" y="2816195"/>
            <a:ext cx="466205" cy="231805"/>
            <a:chOff x="7263046" y="3766851"/>
            <a:chExt cx="466205" cy="231805"/>
          </a:xfrm>
        </p:grpSpPr>
        <p:pic>
          <p:nvPicPr>
            <p:cNvPr id="114"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263046" y="3781407"/>
              <a:ext cx="216624" cy="8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5"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515302" y="3897979"/>
              <a:ext cx="213949" cy="100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6"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515410" y="3766851"/>
              <a:ext cx="213415" cy="100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7"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271496" y="3895340"/>
              <a:ext cx="208600" cy="92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a:off x="6569145" y="3636485"/>
            <a:ext cx="466205" cy="231805"/>
            <a:chOff x="7263046" y="3766851"/>
            <a:chExt cx="466205" cy="231805"/>
          </a:xfrm>
        </p:grpSpPr>
        <p:pic>
          <p:nvPicPr>
            <p:cNvPr id="121"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263046" y="3781407"/>
              <a:ext cx="216624" cy="8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515302" y="3897979"/>
              <a:ext cx="213949" cy="100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3"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515410" y="3766851"/>
              <a:ext cx="213415" cy="100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4"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271496" y="3895340"/>
              <a:ext cx="208600" cy="92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25" name="TextBox 124"/>
          <p:cNvSpPr txBox="1"/>
          <p:nvPr/>
        </p:nvSpPr>
        <p:spPr>
          <a:xfrm>
            <a:off x="5842639" y="2784944"/>
            <a:ext cx="381836"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M</a:t>
            </a:r>
            <a:endParaRPr lang="en-US" dirty="0">
              <a:solidFill>
                <a:prstClr val="white">
                  <a:lumMod val="50000"/>
                </a:prstClr>
              </a:solidFill>
              <a:latin typeface="Candara" pitchFamily="34" charset="0"/>
            </a:endParaRPr>
          </a:p>
        </p:txBody>
      </p:sp>
      <p:sp>
        <p:nvSpPr>
          <p:cNvPr id="47" name="TextBox 46"/>
          <p:cNvSpPr txBox="1"/>
          <p:nvPr/>
        </p:nvSpPr>
        <p:spPr>
          <a:xfrm>
            <a:off x="5085622" y="2793988"/>
            <a:ext cx="324128"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R</a:t>
            </a:r>
            <a:endParaRPr lang="en-US" dirty="0">
              <a:solidFill>
                <a:prstClr val="white">
                  <a:lumMod val="50000"/>
                </a:prstClr>
              </a:solidFill>
              <a:latin typeface="Candara" pitchFamily="34" charset="0"/>
            </a:endParaRPr>
          </a:p>
        </p:txBody>
      </p:sp>
      <p:sp>
        <p:nvSpPr>
          <p:cNvPr id="126" name="TextBox 125"/>
          <p:cNvSpPr txBox="1"/>
          <p:nvPr/>
        </p:nvSpPr>
        <p:spPr>
          <a:xfrm>
            <a:off x="5842639" y="3579548"/>
            <a:ext cx="381836"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M</a:t>
            </a:r>
            <a:endParaRPr lang="en-US" dirty="0">
              <a:solidFill>
                <a:prstClr val="white">
                  <a:lumMod val="50000"/>
                </a:prstClr>
              </a:solidFill>
              <a:latin typeface="Candara" pitchFamily="34" charset="0"/>
            </a:endParaRPr>
          </a:p>
        </p:txBody>
      </p:sp>
      <p:sp>
        <p:nvSpPr>
          <p:cNvPr id="127" name="TextBox 126"/>
          <p:cNvSpPr txBox="1"/>
          <p:nvPr/>
        </p:nvSpPr>
        <p:spPr>
          <a:xfrm>
            <a:off x="8234822" y="2775426"/>
            <a:ext cx="320922"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K</a:t>
            </a:r>
            <a:endParaRPr lang="en-US" dirty="0">
              <a:solidFill>
                <a:prstClr val="white">
                  <a:lumMod val="50000"/>
                </a:prstClr>
              </a:solidFill>
              <a:latin typeface="Candara" pitchFamily="34" charset="0"/>
            </a:endParaRPr>
          </a:p>
        </p:txBody>
      </p:sp>
      <p:sp>
        <p:nvSpPr>
          <p:cNvPr id="128" name="TextBox 127"/>
          <p:cNvSpPr txBox="1"/>
          <p:nvPr/>
        </p:nvSpPr>
        <p:spPr>
          <a:xfrm>
            <a:off x="5799086" y="1600200"/>
            <a:ext cx="3101683" cy="646331"/>
          </a:xfrm>
          <a:prstGeom prst="rect">
            <a:avLst/>
          </a:prstGeom>
          <a:noFill/>
        </p:spPr>
        <p:txBody>
          <a:bodyPr wrap="none" rtlCol="0">
            <a:spAutoFit/>
          </a:bodyPr>
          <a:lstStyle/>
          <a:p>
            <a:pPr algn="r"/>
            <a:r>
              <a:rPr lang="en-US" b="1" dirty="0" smtClean="0">
                <a:solidFill>
                  <a:prstClr val="black"/>
                </a:solidFill>
              </a:rPr>
              <a:t>256-byte </a:t>
            </a:r>
            <a:r>
              <a:rPr lang="en-US" b="1" dirty="0" err="1" smtClean="0">
                <a:solidFill>
                  <a:prstClr val="black"/>
                </a:solidFill>
              </a:rPr>
              <a:t>mem</a:t>
            </a:r>
            <a:r>
              <a:rPr lang="en-US" b="1" dirty="0" smtClean="0">
                <a:solidFill>
                  <a:prstClr val="black"/>
                </a:solidFill>
              </a:rPr>
              <a:t> per core</a:t>
            </a:r>
          </a:p>
          <a:p>
            <a:pPr algn="r"/>
            <a:r>
              <a:rPr lang="en-US" i="1" dirty="0" smtClean="0">
                <a:solidFill>
                  <a:prstClr val="black"/>
                </a:solidFill>
              </a:rPr>
              <a:t>initial data placement specified</a:t>
            </a:r>
            <a:endParaRPr lang="en-US" i="1" dirty="0">
              <a:solidFill>
                <a:prstClr val="black"/>
              </a:solidFill>
            </a:endParaRPr>
          </a:p>
        </p:txBody>
      </p:sp>
      <p:sp>
        <p:nvSpPr>
          <p:cNvPr id="129" name="TextBox 128"/>
          <p:cNvSpPr txBox="1"/>
          <p:nvPr/>
        </p:nvSpPr>
        <p:spPr>
          <a:xfrm>
            <a:off x="243430" y="1030069"/>
            <a:ext cx="4480970" cy="646331"/>
          </a:xfrm>
          <a:prstGeom prst="rect">
            <a:avLst/>
          </a:prstGeom>
          <a:noFill/>
        </p:spPr>
        <p:txBody>
          <a:bodyPr wrap="none" rtlCol="0">
            <a:spAutoFit/>
          </a:bodyPr>
          <a:lstStyle/>
          <a:p>
            <a:pPr marL="285750" indent="-285750">
              <a:buFont typeface="Arial" pitchFamily="34" charset="0"/>
              <a:buChar char="•"/>
            </a:pPr>
            <a:r>
              <a:rPr lang="en-US" dirty="0" smtClean="0">
                <a:solidFill>
                  <a:prstClr val="black"/>
                </a:solidFill>
              </a:rPr>
              <a:t>Benchmark: simplified MD5 (one iteration)</a:t>
            </a:r>
          </a:p>
          <a:p>
            <a:pPr marL="285750" indent="-285750">
              <a:buFont typeface="Arial" pitchFamily="34" charset="0"/>
              <a:buChar char="•"/>
            </a:pPr>
            <a:endParaRPr lang="en-US" dirty="0">
              <a:solidFill>
                <a:prstClr val="black"/>
              </a:solidFill>
            </a:endParaRPr>
          </a:p>
        </p:txBody>
      </p:sp>
      <p:sp>
        <p:nvSpPr>
          <p:cNvPr id="130" name="Rectangle 129"/>
          <p:cNvSpPr/>
          <p:nvPr/>
        </p:nvSpPr>
        <p:spPr>
          <a:xfrm>
            <a:off x="6441141" y="3212068"/>
            <a:ext cx="381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smtClean="0">
                <a:solidFill>
                  <a:prstClr val="black"/>
                </a:solidFill>
              </a:rPr>
              <a:t>F</a:t>
            </a:r>
            <a:endParaRPr lang="en-US" b="1" i="1" dirty="0">
              <a:solidFill>
                <a:prstClr val="black"/>
              </a:solidFill>
            </a:endParaRPr>
          </a:p>
        </p:txBody>
      </p:sp>
      <p:grpSp>
        <p:nvGrpSpPr>
          <p:cNvPr id="131" name="Group 130"/>
          <p:cNvGrpSpPr/>
          <p:nvPr/>
        </p:nvGrpSpPr>
        <p:grpSpPr>
          <a:xfrm>
            <a:off x="6855192" y="2494289"/>
            <a:ext cx="232838" cy="240268"/>
            <a:chOff x="5640550" y="4941332"/>
            <a:chExt cx="327096" cy="337534"/>
          </a:xfrm>
        </p:grpSpPr>
        <p:sp>
          <p:nvSpPr>
            <p:cNvPr id="132" name="Rectangle 131"/>
            <p:cNvSpPr/>
            <p:nvPr/>
          </p:nvSpPr>
          <p:spPr>
            <a:xfrm>
              <a:off x="5640550" y="4941332"/>
              <a:ext cx="327096" cy="337534"/>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133" name="Straight Connector 132"/>
            <p:cNvCxnSpPr>
              <a:stCxn id="132" idx="0"/>
              <a:endCxn id="132" idx="2"/>
            </p:cNvCxnSpPr>
            <p:nvPr/>
          </p:nvCxnSpPr>
          <p:spPr>
            <a:xfrm>
              <a:off x="5804098" y="4941332"/>
              <a:ext cx="0" cy="337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32" idx="1"/>
              <a:endCxn id="132" idx="3"/>
            </p:cNvCxnSpPr>
            <p:nvPr/>
          </p:nvCxnSpPr>
          <p:spPr>
            <a:xfrm>
              <a:off x="5640550" y="5110099"/>
              <a:ext cx="327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6855192" y="3335772"/>
            <a:ext cx="232838" cy="240268"/>
            <a:chOff x="5640550" y="4941332"/>
            <a:chExt cx="327096" cy="337534"/>
          </a:xfrm>
        </p:grpSpPr>
        <p:sp>
          <p:nvSpPr>
            <p:cNvPr id="136" name="Rectangle 135"/>
            <p:cNvSpPr/>
            <p:nvPr/>
          </p:nvSpPr>
          <p:spPr>
            <a:xfrm>
              <a:off x="5640550" y="4941332"/>
              <a:ext cx="327096" cy="337534"/>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137" name="Straight Connector 136"/>
            <p:cNvCxnSpPr>
              <a:stCxn id="136" idx="0"/>
              <a:endCxn id="136" idx="2"/>
            </p:cNvCxnSpPr>
            <p:nvPr/>
          </p:nvCxnSpPr>
          <p:spPr>
            <a:xfrm>
              <a:off x="5804098" y="4941332"/>
              <a:ext cx="0" cy="337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6" idx="1"/>
              <a:endCxn id="136" idx="3"/>
            </p:cNvCxnSpPr>
            <p:nvPr/>
          </p:nvCxnSpPr>
          <p:spPr>
            <a:xfrm>
              <a:off x="5640550" y="5110099"/>
              <a:ext cx="327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9" name="Rectangle 138"/>
          <p:cNvSpPr/>
          <p:nvPr/>
        </p:nvSpPr>
        <p:spPr>
          <a:xfrm>
            <a:off x="7338128" y="2787134"/>
            <a:ext cx="530882" cy="260866"/>
          </a:xfrm>
          <a:prstGeom prst="rect">
            <a:avLst/>
          </a:prstGeom>
          <a:solidFill>
            <a:srgbClr val="FFFF00"/>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solidFill>
                  <a:prstClr val="black"/>
                </a:solidFill>
              </a:rPr>
              <a:t>&lt;&lt;&lt;</a:t>
            </a:r>
            <a:endParaRPr lang="en-US" sz="1600" b="1" dirty="0">
              <a:solidFill>
                <a:prstClr val="black"/>
              </a:solidFill>
            </a:endParaRPr>
          </a:p>
        </p:txBody>
      </p:sp>
      <p:sp>
        <p:nvSpPr>
          <p:cNvPr id="140" name="Rectangle 139"/>
          <p:cNvSpPr/>
          <p:nvPr/>
        </p:nvSpPr>
        <p:spPr>
          <a:xfrm>
            <a:off x="7336880" y="3583236"/>
            <a:ext cx="530882" cy="260866"/>
          </a:xfrm>
          <a:prstGeom prst="rect">
            <a:avLst/>
          </a:prstGeom>
          <a:solidFill>
            <a:srgbClr val="FFFF00"/>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solidFill>
                  <a:prstClr val="black"/>
                </a:solidFill>
              </a:rPr>
              <a:t>&lt;&lt;&lt;</a:t>
            </a:r>
            <a:endParaRPr lang="en-US" sz="1600" b="1" dirty="0">
              <a:solidFill>
                <a:prstClr val="black"/>
              </a:solidFill>
            </a:endParaRPr>
          </a:p>
        </p:txBody>
      </p:sp>
      <p:grpSp>
        <p:nvGrpSpPr>
          <p:cNvPr id="141" name="Group 140"/>
          <p:cNvGrpSpPr/>
          <p:nvPr/>
        </p:nvGrpSpPr>
        <p:grpSpPr>
          <a:xfrm>
            <a:off x="7743822" y="2614423"/>
            <a:ext cx="232838" cy="240268"/>
            <a:chOff x="5640550" y="4941332"/>
            <a:chExt cx="327096" cy="337534"/>
          </a:xfrm>
          <a:solidFill>
            <a:schemeClr val="accent4">
              <a:lumMod val="40000"/>
              <a:lumOff val="60000"/>
            </a:schemeClr>
          </a:solidFill>
        </p:grpSpPr>
        <p:sp>
          <p:nvSpPr>
            <p:cNvPr id="142" name="Rectangle 141"/>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143" name="Straight Connector 142"/>
            <p:cNvCxnSpPr>
              <a:stCxn id="142" idx="0"/>
              <a:endCxn id="142"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42" idx="1"/>
              <a:endCxn id="142"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7736541" y="3383230"/>
            <a:ext cx="232838" cy="240268"/>
            <a:chOff x="5640550" y="4941332"/>
            <a:chExt cx="327096" cy="337534"/>
          </a:xfrm>
          <a:solidFill>
            <a:schemeClr val="accent4">
              <a:lumMod val="40000"/>
              <a:lumOff val="60000"/>
            </a:schemeClr>
          </a:solidFill>
        </p:grpSpPr>
        <p:sp>
          <p:nvSpPr>
            <p:cNvPr id="146" name="Rectangle 145"/>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147" name="Straight Connector 146"/>
            <p:cNvCxnSpPr>
              <a:stCxn id="146" idx="0"/>
              <a:endCxn id="146"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46" idx="1"/>
              <a:endCxn id="146"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8108808" y="5117221"/>
            <a:ext cx="654192" cy="1447800"/>
            <a:chOff x="5628640" y="3566160"/>
            <a:chExt cx="1239520" cy="2743200"/>
          </a:xfrm>
        </p:grpSpPr>
        <p:sp>
          <p:nvSpPr>
            <p:cNvPr id="150" name="Rectangle 149"/>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106</a:t>
              </a:r>
              <a:endParaRPr lang="en-US" sz="1400" b="1" kern="0" dirty="0">
                <a:solidFill>
                  <a:srgbClr val="FFFFFF">
                    <a:lumMod val="65000"/>
                  </a:srgbClr>
                </a:solidFill>
                <a:latin typeface="Candara" pitchFamily="34" charset="0"/>
              </a:endParaRPr>
            </a:p>
          </p:txBody>
        </p:sp>
        <p:sp>
          <p:nvSpPr>
            <p:cNvPr id="151" name="Rectangle 150"/>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6</a:t>
              </a:r>
              <a:endParaRPr lang="en-US" sz="1400" b="1" kern="0" dirty="0">
                <a:solidFill>
                  <a:srgbClr val="FFFFFF">
                    <a:lumMod val="65000"/>
                  </a:srgbClr>
                </a:solidFill>
                <a:latin typeface="Candara" pitchFamily="34" charset="0"/>
              </a:endParaRPr>
            </a:p>
          </p:txBody>
        </p:sp>
        <p:sp>
          <p:nvSpPr>
            <p:cNvPr id="152" name="Rectangle 151"/>
            <p:cNvSpPr/>
            <p:nvPr/>
          </p:nvSpPr>
          <p:spPr bwMode="auto">
            <a:xfrm>
              <a:off x="57150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3" name="Rectangle 152"/>
            <p:cNvSpPr/>
            <p:nvPr/>
          </p:nvSpPr>
          <p:spPr bwMode="auto">
            <a:xfrm>
              <a:off x="59436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4" name="Rectangle 153"/>
            <p:cNvSpPr/>
            <p:nvPr/>
          </p:nvSpPr>
          <p:spPr bwMode="auto">
            <a:xfrm>
              <a:off x="61722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5" name="Rectangle 154"/>
            <p:cNvSpPr/>
            <p:nvPr/>
          </p:nvSpPr>
          <p:spPr bwMode="auto">
            <a:xfrm>
              <a:off x="64008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6" name="Rectangle 155"/>
            <p:cNvSpPr/>
            <p:nvPr/>
          </p:nvSpPr>
          <p:spPr bwMode="auto">
            <a:xfrm>
              <a:off x="66294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7" name="Rectangle 156"/>
            <p:cNvSpPr/>
            <p:nvPr/>
          </p:nvSpPr>
          <p:spPr bwMode="auto">
            <a:xfrm>
              <a:off x="57150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8" name="Rectangle 157"/>
            <p:cNvSpPr/>
            <p:nvPr/>
          </p:nvSpPr>
          <p:spPr bwMode="auto">
            <a:xfrm>
              <a:off x="59436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59" name="Rectangle 158"/>
            <p:cNvSpPr/>
            <p:nvPr/>
          </p:nvSpPr>
          <p:spPr bwMode="auto">
            <a:xfrm>
              <a:off x="61722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60" name="Rectangle 159"/>
            <p:cNvSpPr/>
            <p:nvPr/>
          </p:nvSpPr>
          <p:spPr bwMode="auto">
            <a:xfrm>
              <a:off x="64008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61" name="Rectangle 160"/>
            <p:cNvSpPr/>
            <p:nvPr/>
          </p:nvSpPr>
          <p:spPr bwMode="auto">
            <a:xfrm>
              <a:off x="66294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sp>
        <p:nvSpPr>
          <p:cNvPr id="162" name="TextBox 161"/>
          <p:cNvSpPr txBox="1"/>
          <p:nvPr/>
        </p:nvSpPr>
        <p:spPr>
          <a:xfrm>
            <a:off x="8275037" y="6260068"/>
            <a:ext cx="320922"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K</a:t>
            </a:r>
            <a:endParaRPr lang="en-US" dirty="0">
              <a:solidFill>
                <a:prstClr val="white">
                  <a:lumMod val="50000"/>
                </a:prstClr>
              </a:solidFill>
              <a:latin typeface="Candara" pitchFamily="34" charset="0"/>
            </a:endParaRPr>
          </a:p>
        </p:txBody>
      </p:sp>
      <p:grpSp>
        <p:nvGrpSpPr>
          <p:cNvPr id="163" name="Group 162"/>
          <p:cNvGrpSpPr/>
          <p:nvPr/>
        </p:nvGrpSpPr>
        <p:grpSpPr>
          <a:xfrm>
            <a:off x="5736510" y="5117221"/>
            <a:ext cx="654192" cy="1447800"/>
            <a:chOff x="5628640" y="3566160"/>
            <a:chExt cx="1239520" cy="2743200"/>
          </a:xfrm>
        </p:grpSpPr>
        <p:sp>
          <p:nvSpPr>
            <p:cNvPr id="164" name="Rectangle 163"/>
            <p:cNvSpPr/>
            <p:nvPr/>
          </p:nvSpPr>
          <p:spPr bwMode="auto">
            <a:xfrm>
              <a:off x="5628640" y="3566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103</a:t>
              </a:r>
              <a:endParaRPr lang="en-US" sz="1400" b="1" kern="0" dirty="0">
                <a:solidFill>
                  <a:srgbClr val="FFFFFF">
                    <a:lumMod val="65000"/>
                  </a:srgbClr>
                </a:solidFill>
                <a:latin typeface="Candara" pitchFamily="34" charset="0"/>
              </a:endParaRPr>
            </a:p>
          </p:txBody>
        </p:sp>
        <p:sp>
          <p:nvSpPr>
            <p:cNvPr id="165" name="Rectangle 164"/>
            <p:cNvSpPr/>
            <p:nvPr/>
          </p:nvSpPr>
          <p:spPr bwMode="auto">
            <a:xfrm>
              <a:off x="5628640" y="509016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3</a:t>
              </a:r>
            </a:p>
          </p:txBody>
        </p:sp>
        <p:sp>
          <p:nvSpPr>
            <p:cNvPr id="166" name="Rectangle 165"/>
            <p:cNvSpPr/>
            <p:nvPr/>
          </p:nvSpPr>
          <p:spPr bwMode="auto">
            <a:xfrm>
              <a:off x="57150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67" name="Rectangle 166"/>
            <p:cNvSpPr/>
            <p:nvPr/>
          </p:nvSpPr>
          <p:spPr bwMode="auto">
            <a:xfrm>
              <a:off x="59436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68" name="Rectangle 167"/>
            <p:cNvSpPr/>
            <p:nvPr/>
          </p:nvSpPr>
          <p:spPr bwMode="auto">
            <a:xfrm>
              <a:off x="61722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69" name="Rectangle 168"/>
            <p:cNvSpPr/>
            <p:nvPr/>
          </p:nvSpPr>
          <p:spPr bwMode="auto">
            <a:xfrm>
              <a:off x="64008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0" name="Rectangle 169"/>
            <p:cNvSpPr/>
            <p:nvPr/>
          </p:nvSpPr>
          <p:spPr bwMode="auto">
            <a:xfrm>
              <a:off x="6629400" y="411480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1" name="Rectangle 170"/>
            <p:cNvSpPr/>
            <p:nvPr/>
          </p:nvSpPr>
          <p:spPr bwMode="auto">
            <a:xfrm>
              <a:off x="57150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2" name="Rectangle 171"/>
            <p:cNvSpPr/>
            <p:nvPr/>
          </p:nvSpPr>
          <p:spPr bwMode="auto">
            <a:xfrm>
              <a:off x="59436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3" name="Rectangle 172"/>
            <p:cNvSpPr/>
            <p:nvPr/>
          </p:nvSpPr>
          <p:spPr bwMode="auto">
            <a:xfrm>
              <a:off x="61722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4" name="Rectangle 173"/>
            <p:cNvSpPr/>
            <p:nvPr/>
          </p:nvSpPr>
          <p:spPr bwMode="auto">
            <a:xfrm>
              <a:off x="64008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5" name="Rectangle 174"/>
            <p:cNvSpPr/>
            <p:nvPr/>
          </p:nvSpPr>
          <p:spPr bwMode="auto">
            <a:xfrm>
              <a:off x="6629400" y="5623560"/>
              <a:ext cx="152400" cy="15240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grpSp>
        <p:nvGrpSpPr>
          <p:cNvPr id="176" name="Group 175"/>
          <p:cNvGrpSpPr/>
          <p:nvPr/>
        </p:nvGrpSpPr>
        <p:grpSpPr>
          <a:xfrm>
            <a:off x="4957356" y="5117221"/>
            <a:ext cx="654190" cy="643466"/>
            <a:chOff x="1066800" y="2365915"/>
            <a:chExt cx="888323" cy="873760"/>
          </a:xfrm>
        </p:grpSpPr>
        <p:sp>
          <p:nvSpPr>
            <p:cNvPr id="177" name="Rectangle 176"/>
            <p:cNvSpPr/>
            <p:nvPr/>
          </p:nvSpPr>
          <p:spPr bwMode="auto">
            <a:xfrm>
              <a:off x="1066800" y="2365915"/>
              <a:ext cx="888323" cy="87376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102</a:t>
              </a:r>
              <a:endParaRPr lang="en-US" sz="1400" b="1" kern="0" dirty="0">
                <a:solidFill>
                  <a:srgbClr val="FFFFFF">
                    <a:lumMod val="65000"/>
                  </a:srgbClr>
                </a:solidFill>
                <a:latin typeface="Candara" pitchFamily="34" charset="0"/>
              </a:endParaRPr>
            </a:p>
          </p:txBody>
        </p:sp>
        <p:sp>
          <p:nvSpPr>
            <p:cNvPr id="178" name="Rectangle 177"/>
            <p:cNvSpPr/>
            <p:nvPr/>
          </p:nvSpPr>
          <p:spPr bwMode="auto">
            <a:xfrm>
              <a:off x="112869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79" name="Rectangle 178"/>
            <p:cNvSpPr/>
            <p:nvPr/>
          </p:nvSpPr>
          <p:spPr bwMode="auto">
            <a:xfrm>
              <a:off x="129252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80" name="Rectangle 179"/>
            <p:cNvSpPr/>
            <p:nvPr/>
          </p:nvSpPr>
          <p:spPr bwMode="auto">
            <a:xfrm>
              <a:off x="145635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81" name="Rectangle 180"/>
            <p:cNvSpPr/>
            <p:nvPr/>
          </p:nvSpPr>
          <p:spPr bwMode="auto">
            <a:xfrm>
              <a:off x="162018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182" name="Rectangle 181"/>
            <p:cNvSpPr/>
            <p:nvPr/>
          </p:nvSpPr>
          <p:spPr bwMode="auto">
            <a:xfrm>
              <a:off x="178401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grpSp>
        <p:nvGrpSpPr>
          <p:cNvPr id="183" name="Group 182"/>
          <p:cNvGrpSpPr/>
          <p:nvPr/>
        </p:nvGrpSpPr>
        <p:grpSpPr>
          <a:xfrm>
            <a:off x="6530642" y="5117221"/>
            <a:ext cx="654192" cy="1447800"/>
            <a:chOff x="1981200" y="3581400"/>
            <a:chExt cx="1239520" cy="2743200"/>
          </a:xfrm>
        </p:grpSpPr>
        <p:sp>
          <p:nvSpPr>
            <p:cNvPr id="184" name="Rectangle 183"/>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104</a:t>
              </a:r>
              <a:endParaRPr lang="en-US" sz="1400" b="1" kern="0" dirty="0">
                <a:solidFill>
                  <a:srgbClr val="FFFFFF">
                    <a:lumMod val="65000"/>
                  </a:srgbClr>
                </a:solidFill>
                <a:latin typeface="Candara" pitchFamily="34" charset="0"/>
              </a:endParaRPr>
            </a:p>
          </p:txBody>
        </p:sp>
        <p:sp>
          <p:nvSpPr>
            <p:cNvPr id="185" name="Rectangle 184"/>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4</a:t>
              </a:r>
              <a:endParaRPr lang="en-US" sz="1400" b="1" kern="0" dirty="0">
                <a:solidFill>
                  <a:srgbClr val="FFFFFF">
                    <a:lumMod val="65000"/>
                  </a:srgbClr>
                </a:solidFill>
                <a:latin typeface="Candara" pitchFamily="34" charset="0"/>
              </a:endParaRPr>
            </a:p>
          </p:txBody>
        </p:sp>
      </p:grpSp>
      <p:sp>
        <p:nvSpPr>
          <p:cNvPr id="189" name="Rectangle 188"/>
          <p:cNvSpPr/>
          <p:nvPr/>
        </p:nvSpPr>
        <p:spPr bwMode="auto">
          <a:xfrm>
            <a:off x="4957356" y="5921554"/>
            <a:ext cx="654192" cy="643467"/>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2</a:t>
            </a:r>
          </a:p>
        </p:txBody>
      </p:sp>
      <p:sp>
        <p:nvSpPr>
          <p:cNvPr id="190" name="Rectangle 189"/>
          <p:cNvSpPr/>
          <p:nvPr/>
        </p:nvSpPr>
        <p:spPr>
          <a:xfrm>
            <a:off x="6481356" y="5029200"/>
            <a:ext cx="381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smtClean="0">
                <a:solidFill>
                  <a:prstClr val="black"/>
                </a:solidFill>
              </a:rPr>
              <a:t>F</a:t>
            </a:r>
            <a:endParaRPr lang="en-US" b="1" i="1" dirty="0">
              <a:solidFill>
                <a:prstClr val="black"/>
              </a:solidFill>
            </a:endParaRPr>
          </a:p>
        </p:txBody>
      </p:sp>
      <p:grpSp>
        <p:nvGrpSpPr>
          <p:cNvPr id="191" name="Group 190"/>
          <p:cNvGrpSpPr/>
          <p:nvPr/>
        </p:nvGrpSpPr>
        <p:grpSpPr>
          <a:xfrm>
            <a:off x="6624635" y="5483195"/>
            <a:ext cx="466205" cy="231805"/>
            <a:chOff x="7263046" y="3766851"/>
            <a:chExt cx="466205" cy="231805"/>
          </a:xfrm>
        </p:grpSpPr>
        <p:pic>
          <p:nvPicPr>
            <p:cNvPr id="192"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263046" y="3781407"/>
              <a:ext cx="216624" cy="8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3"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515302" y="3897979"/>
              <a:ext cx="213949" cy="100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515410" y="3766851"/>
              <a:ext cx="213415" cy="100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5"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271496" y="3895340"/>
              <a:ext cx="208600" cy="92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96" name="Group 195"/>
          <p:cNvGrpSpPr/>
          <p:nvPr/>
        </p:nvGrpSpPr>
        <p:grpSpPr>
          <a:xfrm>
            <a:off x="6609360" y="6303485"/>
            <a:ext cx="466205" cy="231805"/>
            <a:chOff x="7263046" y="3766851"/>
            <a:chExt cx="466205" cy="231805"/>
          </a:xfrm>
        </p:grpSpPr>
        <p:pic>
          <p:nvPicPr>
            <p:cNvPr id="197"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263046" y="3781407"/>
              <a:ext cx="216624" cy="8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8"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515302" y="3897979"/>
              <a:ext cx="213949" cy="100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9"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515410" y="3766851"/>
              <a:ext cx="213415" cy="100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0"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271496" y="3895340"/>
              <a:ext cx="208600" cy="92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01" name="TextBox 200"/>
          <p:cNvSpPr txBox="1"/>
          <p:nvPr/>
        </p:nvSpPr>
        <p:spPr>
          <a:xfrm>
            <a:off x="5882854" y="5451944"/>
            <a:ext cx="381836"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M</a:t>
            </a:r>
            <a:endParaRPr lang="en-US" dirty="0">
              <a:solidFill>
                <a:prstClr val="white">
                  <a:lumMod val="50000"/>
                </a:prstClr>
              </a:solidFill>
              <a:latin typeface="Candara" pitchFamily="34" charset="0"/>
            </a:endParaRPr>
          </a:p>
        </p:txBody>
      </p:sp>
      <p:sp>
        <p:nvSpPr>
          <p:cNvPr id="202" name="TextBox 201"/>
          <p:cNvSpPr txBox="1"/>
          <p:nvPr/>
        </p:nvSpPr>
        <p:spPr>
          <a:xfrm>
            <a:off x="5125837" y="5460988"/>
            <a:ext cx="324128"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R</a:t>
            </a:r>
            <a:endParaRPr lang="en-US" dirty="0">
              <a:solidFill>
                <a:prstClr val="white">
                  <a:lumMod val="50000"/>
                </a:prstClr>
              </a:solidFill>
              <a:latin typeface="Candara" pitchFamily="34" charset="0"/>
            </a:endParaRPr>
          </a:p>
        </p:txBody>
      </p:sp>
      <p:sp>
        <p:nvSpPr>
          <p:cNvPr id="203" name="TextBox 202"/>
          <p:cNvSpPr txBox="1"/>
          <p:nvPr/>
        </p:nvSpPr>
        <p:spPr>
          <a:xfrm>
            <a:off x="5882854" y="6246548"/>
            <a:ext cx="381836"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M</a:t>
            </a:r>
            <a:endParaRPr lang="en-US" dirty="0">
              <a:solidFill>
                <a:prstClr val="white">
                  <a:lumMod val="50000"/>
                </a:prstClr>
              </a:solidFill>
              <a:latin typeface="Candara" pitchFamily="34" charset="0"/>
            </a:endParaRPr>
          </a:p>
        </p:txBody>
      </p:sp>
      <p:sp>
        <p:nvSpPr>
          <p:cNvPr id="204" name="TextBox 203"/>
          <p:cNvSpPr txBox="1"/>
          <p:nvPr/>
        </p:nvSpPr>
        <p:spPr>
          <a:xfrm>
            <a:off x="8275037" y="5442426"/>
            <a:ext cx="320922"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K</a:t>
            </a:r>
            <a:endParaRPr lang="en-US" dirty="0">
              <a:solidFill>
                <a:prstClr val="white">
                  <a:lumMod val="50000"/>
                </a:prstClr>
              </a:solidFill>
              <a:latin typeface="Candara" pitchFamily="34" charset="0"/>
            </a:endParaRPr>
          </a:p>
        </p:txBody>
      </p:sp>
      <p:sp>
        <p:nvSpPr>
          <p:cNvPr id="205" name="Rectangle 204"/>
          <p:cNvSpPr/>
          <p:nvPr/>
        </p:nvSpPr>
        <p:spPr>
          <a:xfrm>
            <a:off x="6481356" y="5879068"/>
            <a:ext cx="381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smtClean="0">
                <a:solidFill>
                  <a:prstClr val="black"/>
                </a:solidFill>
              </a:rPr>
              <a:t>F</a:t>
            </a:r>
            <a:endParaRPr lang="en-US" b="1" i="1" dirty="0">
              <a:solidFill>
                <a:prstClr val="black"/>
              </a:solidFill>
            </a:endParaRPr>
          </a:p>
        </p:txBody>
      </p:sp>
      <p:grpSp>
        <p:nvGrpSpPr>
          <p:cNvPr id="206" name="Group 205"/>
          <p:cNvGrpSpPr/>
          <p:nvPr/>
        </p:nvGrpSpPr>
        <p:grpSpPr>
          <a:xfrm>
            <a:off x="6895407" y="5161289"/>
            <a:ext cx="232838" cy="240268"/>
            <a:chOff x="5640550" y="4941332"/>
            <a:chExt cx="327096" cy="337534"/>
          </a:xfrm>
        </p:grpSpPr>
        <p:sp>
          <p:nvSpPr>
            <p:cNvPr id="207" name="Rectangle 206"/>
            <p:cNvSpPr/>
            <p:nvPr/>
          </p:nvSpPr>
          <p:spPr>
            <a:xfrm>
              <a:off x="5640550" y="4941332"/>
              <a:ext cx="327096" cy="337534"/>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208" name="Straight Connector 207"/>
            <p:cNvCxnSpPr>
              <a:stCxn id="207" idx="0"/>
              <a:endCxn id="207" idx="2"/>
            </p:cNvCxnSpPr>
            <p:nvPr/>
          </p:nvCxnSpPr>
          <p:spPr>
            <a:xfrm>
              <a:off x="5804098" y="4941332"/>
              <a:ext cx="0" cy="337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stCxn id="207" idx="1"/>
              <a:endCxn id="207" idx="3"/>
            </p:cNvCxnSpPr>
            <p:nvPr/>
          </p:nvCxnSpPr>
          <p:spPr>
            <a:xfrm>
              <a:off x="5640550" y="5110099"/>
              <a:ext cx="327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6895407" y="6062286"/>
            <a:ext cx="232838" cy="240268"/>
            <a:chOff x="5640550" y="4941332"/>
            <a:chExt cx="327096" cy="337534"/>
          </a:xfrm>
        </p:grpSpPr>
        <p:sp>
          <p:nvSpPr>
            <p:cNvPr id="211" name="Rectangle 210"/>
            <p:cNvSpPr/>
            <p:nvPr/>
          </p:nvSpPr>
          <p:spPr>
            <a:xfrm>
              <a:off x="5640550" y="4941332"/>
              <a:ext cx="327096" cy="337534"/>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212" name="Straight Connector 211"/>
            <p:cNvCxnSpPr>
              <a:stCxn id="211" idx="0"/>
              <a:endCxn id="211" idx="2"/>
            </p:cNvCxnSpPr>
            <p:nvPr/>
          </p:nvCxnSpPr>
          <p:spPr>
            <a:xfrm>
              <a:off x="5804098" y="4941332"/>
              <a:ext cx="0" cy="337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211" idx="1"/>
              <a:endCxn id="211" idx="3"/>
            </p:cNvCxnSpPr>
            <p:nvPr/>
          </p:nvCxnSpPr>
          <p:spPr>
            <a:xfrm>
              <a:off x="5640550" y="5110099"/>
              <a:ext cx="327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5022215" y="5125390"/>
            <a:ext cx="530882" cy="260866"/>
          </a:xfrm>
          <a:prstGeom prst="rect">
            <a:avLst/>
          </a:prstGeom>
          <a:solidFill>
            <a:srgbClr val="FFFF00"/>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solidFill>
                  <a:prstClr val="black"/>
                </a:solidFill>
              </a:rPr>
              <a:t>&lt;&lt;&lt;</a:t>
            </a:r>
            <a:endParaRPr lang="en-US" sz="1600" b="1" dirty="0">
              <a:solidFill>
                <a:prstClr val="black"/>
              </a:solidFill>
            </a:endParaRPr>
          </a:p>
        </p:txBody>
      </p:sp>
      <p:grpSp>
        <p:nvGrpSpPr>
          <p:cNvPr id="216" name="Group 215"/>
          <p:cNvGrpSpPr/>
          <p:nvPr/>
        </p:nvGrpSpPr>
        <p:grpSpPr>
          <a:xfrm>
            <a:off x="6895407" y="4854754"/>
            <a:ext cx="232838" cy="240268"/>
            <a:chOff x="5640550" y="4941332"/>
            <a:chExt cx="327096" cy="337534"/>
          </a:xfrm>
          <a:solidFill>
            <a:schemeClr val="accent4">
              <a:lumMod val="40000"/>
              <a:lumOff val="60000"/>
            </a:schemeClr>
          </a:solidFill>
        </p:grpSpPr>
        <p:sp>
          <p:nvSpPr>
            <p:cNvPr id="217" name="Rectangle 216"/>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218" name="Straight Connector 217"/>
            <p:cNvCxnSpPr>
              <a:stCxn id="217" idx="0"/>
              <a:endCxn id="217"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217" idx="1"/>
              <a:endCxn id="217"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p:nvGrpSpPr>
        <p:grpSpPr>
          <a:xfrm>
            <a:off x="6895407" y="5748038"/>
            <a:ext cx="232838" cy="240268"/>
            <a:chOff x="5640550" y="4941332"/>
            <a:chExt cx="327096" cy="337534"/>
          </a:xfrm>
          <a:solidFill>
            <a:schemeClr val="accent4">
              <a:lumMod val="40000"/>
              <a:lumOff val="60000"/>
            </a:schemeClr>
          </a:solidFill>
        </p:grpSpPr>
        <p:sp>
          <p:nvSpPr>
            <p:cNvPr id="221" name="Rectangle 220"/>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222" name="Straight Connector 221"/>
            <p:cNvCxnSpPr>
              <a:stCxn id="221" idx="0"/>
              <a:endCxn id="221"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21" idx="1"/>
              <a:endCxn id="221"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4" name="TextBox 223"/>
          <p:cNvSpPr txBox="1"/>
          <p:nvPr/>
        </p:nvSpPr>
        <p:spPr>
          <a:xfrm>
            <a:off x="6140923" y="4230469"/>
            <a:ext cx="2774477" cy="646331"/>
          </a:xfrm>
          <a:prstGeom prst="rect">
            <a:avLst/>
          </a:prstGeom>
          <a:noFill/>
        </p:spPr>
        <p:txBody>
          <a:bodyPr wrap="none" rtlCol="0">
            <a:spAutoFit/>
          </a:bodyPr>
          <a:lstStyle/>
          <a:p>
            <a:pPr algn="r"/>
            <a:r>
              <a:rPr lang="en-US" b="1" dirty="0" smtClean="0">
                <a:solidFill>
                  <a:prstClr val="black"/>
                </a:solidFill>
              </a:rPr>
              <a:t>512-byte </a:t>
            </a:r>
            <a:r>
              <a:rPr lang="en-US" b="1" dirty="0" err="1" smtClean="0">
                <a:solidFill>
                  <a:prstClr val="black"/>
                </a:solidFill>
              </a:rPr>
              <a:t>mem</a:t>
            </a:r>
            <a:r>
              <a:rPr lang="en-US" b="1" dirty="0" smtClean="0">
                <a:solidFill>
                  <a:prstClr val="black"/>
                </a:solidFill>
              </a:rPr>
              <a:t> per core </a:t>
            </a:r>
          </a:p>
          <a:p>
            <a:pPr algn="r"/>
            <a:r>
              <a:rPr lang="en-US" i="1" dirty="0" smtClean="0">
                <a:solidFill>
                  <a:prstClr val="black"/>
                </a:solidFill>
              </a:rPr>
              <a:t>same initial data placement</a:t>
            </a:r>
            <a:endParaRPr lang="en-US" i="1" dirty="0">
              <a:solidFill>
                <a:prstClr val="black"/>
              </a:solidFill>
            </a:endParaRPr>
          </a:p>
        </p:txBody>
      </p:sp>
      <p:grpSp>
        <p:nvGrpSpPr>
          <p:cNvPr id="252" name="Group 251"/>
          <p:cNvGrpSpPr/>
          <p:nvPr/>
        </p:nvGrpSpPr>
        <p:grpSpPr>
          <a:xfrm>
            <a:off x="465799" y="5714075"/>
            <a:ext cx="654190" cy="643466"/>
            <a:chOff x="1066800" y="2365915"/>
            <a:chExt cx="888323" cy="873760"/>
          </a:xfrm>
        </p:grpSpPr>
        <p:sp>
          <p:nvSpPr>
            <p:cNvPr id="253" name="Rectangle 252"/>
            <p:cNvSpPr/>
            <p:nvPr/>
          </p:nvSpPr>
          <p:spPr bwMode="auto">
            <a:xfrm>
              <a:off x="1066800" y="2365915"/>
              <a:ext cx="888323" cy="87376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102</a:t>
              </a:r>
              <a:endParaRPr lang="en-US" sz="1400" b="1" kern="0" dirty="0">
                <a:solidFill>
                  <a:srgbClr val="FFFFFF">
                    <a:lumMod val="65000"/>
                  </a:srgbClr>
                </a:solidFill>
                <a:latin typeface="Candara" pitchFamily="34" charset="0"/>
              </a:endParaRPr>
            </a:p>
          </p:txBody>
        </p:sp>
        <p:sp>
          <p:nvSpPr>
            <p:cNvPr id="254" name="Rectangle 253"/>
            <p:cNvSpPr/>
            <p:nvPr/>
          </p:nvSpPr>
          <p:spPr bwMode="auto">
            <a:xfrm>
              <a:off x="112869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55" name="Rectangle 254"/>
            <p:cNvSpPr/>
            <p:nvPr/>
          </p:nvSpPr>
          <p:spPr bwMode="auto">
            <a:xfrm>
              <a:off x="129252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56" name="Rectangle 255"/>
            <p:cNvSpPr/>
            <p:nvPr/>
          </p:nvSpPr>
          <p:spPr bwMode="auto">
            <a:xfrm>
              <a:off x="1456351"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57" name="Rectangle 256"/>
            <p:cNvSpPr/>
            <p:nvPr/>
          </p:nvSpPr>
          <p:spPr bwMode="auto">
            <a:xfrm>
              <a:off x="162018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58" name="Rectangle 257"/>
            <p:cNvSpPr/>
            <p:nvPr/>
          </p:nvSpPr>
          <p:spPr bwMode="auto">
            <a:xfrm>
              <a:off x="1784012" y="2759107"/>
              <a:ext cx="109220" cy="109220"/>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grpSp>
      <p:sp>
        <p:nvSpPr>
          <p:cNvPr id="260" name="Rectangle 259"/>
          <p:cNvSpPr/>
          <p:nvPr/>
        </p:nvSpPr>
        <p:spPr bwMode="auto">
          <a:xfrm>
            <a:off x="465799" y="4921544"/>
            <a:ext cx="654192" cy="643467"/>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202</a:t>
            </a:r>
            <a:endParaRPr lang="en-US" sz="1400" b="1" kern="0" dirty="0">
              <a:solidFill>
                <a:srgbClr val="FFFFFF">
                  <a:lumMod val="65000"/>
                </a:srgbClr>
              </a:solidFill>
              <a:latin typeface="Candara" pitchFamily="34" charset="0"/>
            </a:endParaRPr>
          </a:p>
        </p:txBody>
      </p:sp>
      <p:grpSp>
        <p:nvGrpSpPr>
          <p:cNvPr id="267" name="Group 266"/>
          <p:cNvGrpSpPr/>
          <p:nvPr/>
        </p:nvGrpSpPr>
        <p:grpSpPr>
          <a:xfrm>
            <a:off x="559792" y="5287518"/>
            <a:ext cx="466205" cy="231805"/>
            <a:chOff x="7263046" y="3766851"/>
            <a:chExt cx="466205" cy="231805"/>
          </a:xfrm>
        </p:grpSpPr>
        <p:pic>
          <p:nvPicPr>
            <p:cNvPr id="268"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5" r="70357" b="91604"/>
            <a:stretch/>
          </p:blipFill>
          <p:spPr bwMode="auto">
            <a:xfrm>
              <a:off x="7263046" y="3781407"/>
              <a:ext cx="216624" cy="8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9" name="Picture 4" descr="File:MD5.sv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90" b="89804"/>
            <a:stretch/>
          </p:blipFill>
          <p:spPr bwMode="auto">
            <a:xfrm>
              <a:off x="7515302" y="3897979"/>
              <a:ext cx="213949" cy="100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0" name="Picture 4" descr="File:MD5.sv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500" r="23750" b="89851"/>
            <a:stretch/>
          </p:blipFill>
          <p:spPr bwMode="auto">
            <a:xfrm>
              <a:off x="7515410" y="3766851"/>
              <a:ext cx="213415" cy="100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1" name="Picture 4" descr="File:MD5.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45" r="47441" b="90596"/>
            <a:stretch/>
          </p:blipFill>
          <p:spPr bwMode="auto">
            <a:xfrm>
              <a:off x="7271496" y="3895340"/>
              <a:ext cx="208600" cy="92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03" name="Group 302"/>
          <p:cNvGrpSpPr/>
          <p:nvPr/>
        </p:nvGrpSpPr>
        <p:grpSpPr>
          <a:xfrm>
            <a:off x="1244953" y="5714075"/>
            <a:ext cx="654192" cy="704055"/>
            <a:chOff x="1083954" y="4617669"/>
            <a:chExt cx="654192" cy="704055"/>
          </a:xfrm>
        </p:grpSpPr>
        <p:sp>
          <p:nvSpPr>
            <p:cNvPr id="240" name="Rectangle 239"/>
            <p:cNvSpPr/>
            <p:nvPr/>
          </p:nvSpPr>
          <p:spPr bwMode="auto">
            <a:xfrm>
              <a:off x="1083954" y="4617669"/>
              <a:ext cx="654192" cy="643467"/>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103</a:t>
              </a:r>
              <a:endParaRPr lang="en-US" sz="1400" b="1" kern="0" dirty="0">
                <a:solidFill>
                  <a:srgbClr val="FFFFFF">
                    <a:lumMod val="65000"/>
                  </a:srgbClr>
                </a:solidFill>
                <a:latin typeface="Candara" pitchFamily="34" charset="0"/>
              </a:endParaRPr>
            </a:p>
          </p:txBody>
        </p:sp>
        <p:sp>
          <p:nvSpPr>
            <p:cNvPr id="242" name="Rectangle 241"/>
            <p:cNvSpPr/>
            <p:nvPr/>
          </p:nvSpPr>
          <p:spPr bwMode="auto">
            <a:xfrm>
              <a:off x="1129534"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43" name="Rectangle 242"/>
            <p:cNvSpPr/>
            <p:nvPr/>
          </p:nvSpPr>
          <p:spPr bwMode="auto">
            <a:xfrm>
              <a:off x="1250184"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44" name="Rectangle 243"/>
            <p:cNvSpPr/>
            <p:nvPr/>
          </p:nvSpPr>
          <p:spPr bwMode="auto">
            <a:xfrm>
              <a:off x="1370834"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45" name="Rectangle 244"/>
            <p:cNvSpPr/>
            <p:nvPr/>
          </p:nvSpPr>
          <p:spPr bwMode="auto">
            <a:xfrm>
              <a:off x="1491484"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46" name="Rectangle 245"/>
            <p:cNvSpPr/>
            <p:nvPr/>
          </p:nvSpPr>
          <p:spPr bwMode="auto">
            <a:xfrm>
              <a:off x="1612135"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77" name="TextBox 276"/>
            <p:cNvSpPr txBox="1"/>
            <p:nvPr/>
          </p:nvSpPr>
          <p:spPr>
            <a:xfrm>
              <a:off x="1230298" y="4952392"/>
              <a:ext cx="381836"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M</a:t>
              </a:r>
              <a:endParaRPr lang="en-US" dirty="0">
                <a:solidFill>
                  <a:prstClr val="white">
                    <a:lumMod val="50000"/>
                  </a:prstClr>
                </a:solidFill>
                <a:latin typeface="Candara" pitchFamily="34" charset="0"/>
              </a:endParaRPr>
            </a:p>
          </p:txBody>
        </p:sp>
      </p:grpSp>
      <p:sp>
        <p:nvSpPr>
          <p:cNvPr id="278" name="TextBox 277"/>
          <p:cNvSpPr txBox="1"/>
          <p:nvPr/>
        </p:nvSpPr>
        <p:spPr>
          <a:xfrm>
            <a:off x="634280" y="6057842"/>
            <a:ext cx="324128"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R</a:t>
            </a:r>
            <a:endParaRPr lang="en-US" dirty="0">
              <a:solidFill>
                <a:prstClr val="white">
                  <a:lumMod val="50000"/>
                </a:prstClr>
              </a:solidFill>
              <a:latin typeface="Candara" pitchFamily="34" charset="0"/>
            </a:endParaRPr>
          </a:p>
        </p:txBody>
      </p:sp>
      <p:grpSp>
        <p:nvGrpSpPr>
          <p:cNvPr id="305" name="Group 304"/>
          <p:cNvGrpSpPr/>
          <p:nvPr/>
        </p:nvGrpSpPr>
        <p:grpSpPr>
          <a:xfrm>
            <a:off x="3079608" y="5714735"/>
            <a:ext cx="654192" cy="694537"/>
            <a:chOff x="3456252" y="4617669"/>
            <a:chExt cx="654192" cy="694537"/>
          </a:xfrm>
        </p:grpSpPr>
        <p:sp>
          <p:nvSpPr>
            <p:cNvPr id="226" name="Rectangle 225"/>
            <p:cNvSpPr/>
            <p:nvPr/>
          </p:nvSpPr>
          <p:spPr bwMode="auto">
            <a:xfrm>
              <a:off x="3456252" y="4617669"/>
              <a:ext cx="654192" cy="643467"/>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106</a:t>
              </a:r>
              <a:endParaRPr lang="en-US" sz="1400" b="1" kern="0" dirty="0">
                <a:solidFill>
                  <a:srgbClr val="FFFFFF">
                    <a:lumMod val="65000"/>
                  </a:srgbClr>
                </a:solidFill>
                <a:latin typeface="Candara" pitchFamily="34" charset="0"/>
              </a:endParaRPr>
            </a:p>
          </p:txBody>
        </p:sp>
        <p:sp>
          <p:nvSpPr>
            <p:cNvPr id="228" name="Rectangle 227"/>
            <p:cNvSpPr/>
            <p:nvPr/>
          </p:nvSpPr>
          <p:spPr bwMode="auto">
            <a:xfrm>
              <a:off x="3501831"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29" name="Rectangle 228"/>
            <p:cNvSpPr/>
            <p:nvPr/>
          </p:nvSpPr>
          <p:spPr bwMode="auto">
            <a:xfrm>
              <a:off x="3622481"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30" name="Rectangle 229"/>
            <p:cNvSpPr/>
            <p:nvPr/>
          </p:nvSpPr>
          <p:spPr bwMode="auto">
            <a:xfrm>
              <a:off x="3743131"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31" name="Rectangle 230"/>
            <p:cNvSpPr/>
            <p:nvPr/>
          </p:nvSpPr>
          <p:spPr bwMode="auto">
            <a:xfrm>
              <a:off x="3863781"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32" name="Rectangle 231"/>
            <p:cNvSpPr/>
            <p:nvPr/>
          </p:nvSpPr>
          <p:spPr bwMode="auto">
            <a:xfrm>
              <a:off x="3984432" y="4907229"/>
              <a:ext cx="80433" cy="80433"/>
            </a:xfrm>
            <a:prstGeom prst="rect">
              <a:avLst/>
            </a:prstGeom>
            <a:solidFill>
              <a:schemeClr val="bg1"/>
            </a:solidFill>
            <a:ln w="38100" cap="flat" cmpd="sng" algn="ctr">
              <a:solidFill>
                <a:schemeClr val="bg1"/>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1400" b="1" kern="0" dirty="0">
                <a:solidFill>
                  <a:srgbClr val="FFFFFF"/>
                </a:solidFill>
                <a:latin typeface="Candara" pitchFamily="34" charset="0"/>
              </a:endParaRPr>
            </a:p>
          </p:txBody>
        </p:sp>
        <p:sp>
          <p:nvSpPr>
            <p:cNvPr id="280" name="TextBox 279"/>
            <p:cNvSpPr txBox="1"/>
            <p:nvPr/>
          </p:nvSpPr>
          <p:spPr>
            <a:xfrm>
              <a:off x="3622481" y="4942874"/>
              <a:ext cx="320922" cy="369332"/>
            </a:xfrm>
            <a:prstGeom prst="rect">
              <a:avLst/>
            </a:prstGeom>
            <a:noFill/>
          </p:spPr>
          <p:txBody>
            <a:bodyPr wrap="none" rtlCol="0">
              <a:spAutoFit/>
            </a:bodyPr>
            <a:lstStyle/>
            <a:p>
              <a:r>
                <a:rPr lang="en-US" dirty="0" smtClean="0">
                  <a:solidFill>
                    <a:prstClr val="white">
                      <a:lumMod val="50000"/>
                    </a:prstClr>
                  </a:solidFill>
                  <a:latin typeface="Candara" pitchFamily="34" charset="0"/>
                </a:rPr>
                <a:t>K</a:t>
              </a:r>
              <a:endParaRPr lang="en-US" dirty="0">
                <a:solidFill>
                  <a:prstClr val="white">
                    <a:lumMod val="50000"/>
                  </a:prstClr>
                </a:solidFill>
                <a:latin typeface="Candara" pitchFamily="34" charset="0"/>
              </a:endParaRPr>
            </a:p>
          </p:txBody>
        </p:sp>
      </p:grpSp>
      <p:sp>
        <p:nvSpPr>
          <p:cNvPr id="299" name="TextBox 298"/>
          <p:cNvSpPr txBox="1"/>
          <p:nvPr/>
        </p:nvSpPr>
        <p:spPr>
          <a:xfrm>
            <a:off x="4297675" y="2558534"/>
            <a:ext cx="609462" cy="369332"/>
          </a:xfrm>
          <a:prstGeom prst="rect">
            <a:avLst/>
          </a:prstGeom>
          <a:noFill/>
        </p:spPr>
        <p:txBody>
          <a:bodyPr wrap="none" rtlCol="0">
            <a:spAutoFit/>
          </a:bodyPr>
          <a:lstStyle/>
          <a:p>
            <a:r>
              <a:rPr lang="en-US" dirty="0" smtClean="0">
                <a:solidFill>
                  <a:prstClr val="black"/>
                </a:solidFill>
                <a:latin typeface="Candara" pitchFamily="34" charset="0"/>
              </a:rPr>
              <a:t>high</a:t>
            </a:r>
            <a:endParaRPr lang="en-US" dirty="0">
              <a:solidFill>
                <a:prstClr val="black"/>
              </a:solidFill>
              <a:latin typeface="Candara" pitchFamily="34" charset="0"/>
            </a:endParaRPr>
          </a:p>
        </p:txBody>
      </p:sp>
      <p:sp>
        <p:nvSpPr>
          <p:cNvPr id="300" name="TextBox 299"/>
          <p:cNvSpPr txBox="1"/>
          <p:nvPr/>
        </p:nvSpPr>
        <p:spPr>
          <a:xfrm>
            <a:off x="4347894" y="5254288"/>
            <a:ext cx="609462" cy="369332"/>
          </a:xfrm>
          <a:prstGeom prst="rect">
            <a:avLst/>
          </a:prstGeom>
          <a:noFill/>
        </p:spPr>
        <p:txBody>
          <a:bodyPr wrap="none" rtlCol="0">
            <a:spAutoFit/>
          </a:bodyPr>
          <a:lstStyle/>
          <a:p>
            <a:r>
              <a:rPr lang="en-US" dirty="0" smtClean="0">
                <a:solidFill>
                  <a:prstClr val="black"/>
                </a:solidFill>
                <a:latin typeface="Candara" pitchFamily="34" charset="0"/>
              </a:rPr>
              <a:t>high</a:t>
            </a:r>
            <a:endParaRPr lang="en-US" dirty="0">
              <a:solidFill>
                <a:prstClr val="black"/>
              </a:solidFill>
              <a:latin typeface="Candara" pitchFamily="34" charset="0"/>
            </a:endParaRPr>
          </a:p>
        </p:txBody>
      </p:sp>
      <p:sp>
        <p:nvSpPr>
          <p:cNvPr id="301" name="TextBox 300"/>
          <p:cNvSpPr txBox="1"/>
          <p:nvPr/>
        </p:nvSpPr>
        <p:spPr>
          <a:xfrm>
            <a:off x="4327264" y="3405632"/>
            <a:ext cx="542136" cy="369332"/>
          </a:xfrm>
          <a:prstGeom prst="rect">
            <a:avLst/>
          </a:prstGeom>
          <a:noFill/>
        </p:spPr>
        <p:txBody>
          <a:bodyPr wrap="none" rtlCol="0">
            <a:spAutoFit/>
          </a:bodyPr>
          <a:lstStyle/>
          <a:p>
            <a:r>
              <a:rPr lang="en-US" dirty="0" smtClean="0">
                <a:solidFill>
                  <a:prstClr val="black"/>
                </a:solidFill>
                <a:latin typeface="Candara" pitchFamily="34" charset="0"/>
              </a:rPr>
              <a:t>low</a:t>
            </a:r>
          </a:p>
        </p:txBody>
      </p:sp>
      <p:sp>
        <p:nvSpPr>
          <p:cNvPr id="302" name="TextBox 301"/>
          <p:cNvSpPr txBox="1"/>
          <p:nvPr/>
        </p:nvSpPr>
        <p:spPr>
          <a:xfrm>
            <a:off x="4415220" y="6069568"/>
            <a:ext cx="542136" cy="369332"/>
          </a:xfrm>
          <a:prstGeom prst="rect">
            <a:avLst/>
          </a:prstGeom>
          <a:noFill/>
        </p:spPr>
        <p:txBody>
          <a:bodyPr wrap="none" rtlCol="0">
            <a:spAutoFit/>
          </a:bodyPr>
          <a:lstStyle/>
          <a:p>
            <a:r>
              <a:rPr lang="en-US" dirty="0" smtClean="0">
                <a:solidFill>
                  <a:prstClr val="black"/>
                </a:solidFill>
                <a:latin typeface="Candara" pitchFamily="34" charset="0"/>
              </a:rPr>
              <a:t>low</a:t>
            </a:r>
          </a:p>
        </p:txBody>
      </p:sp>
      <p:sp>
        <p:nvSpPr>
          <p:cNvPr id="306" name="TextBox 305"/>
          <p:cNvSpPr txBox="1"/>
          <p:nvPr/>
        </p:nvSpPr>
        <p:spPr>
          <a:xfrm>
            <a:off x="1646022" y="4267200"/>
            <a:ext cx="2392578" cy="923330"/>
          </a:xfrm>
          <a:prstGeom prst="rect">
            <a:avLst/>
          </a:prstGeom>
          <a:noFill/>
        </p:spPr>
        <p:txBody>
          <a:bodyPr wrap="none" rtlCol="0">
            <a:spAutoFit/>
          </a:bodyPr>
          <a:lstStyle/>
          <a:p>
            <a:pPr algn="r"/>
            <a:r>
              <a:rPr lang="en-US" b="1" dirty="0" smtClean="0">
                <a:solidFill>
                  <a:prstClr val="black"/>
                </a:solidFill>
              </a:rPr>
              <a:t>512-byte </a:t>
            </a:r>
            <a:r>
              <a:rPr lang="en-US" b="1" dirty="0" err="1" smtClean="0">
                <a:solidFill>
                  <a:prstClr val="black"/>
                </a:solidFill>
              </a:rPr>
              <a:t>mem</a:t>
            </a:r>
            <a:r>
              <a:rPr lang="en-US" b="1" dirty="0" smtClean="0">
                <a:solidFill>
                  <a:prstClr val="black"/>
                </a:solidFill>
              </a:rPr>
              <a:t> per core</a:t>
            </a:r>
          </a:p>
          <a:p>
            <a:pPr algn="r"/>
            <a:r>
              <a:rPr lang="en-US" i="1" dirty="0">
                <a:solidFill>
                  <a:prstClr val="black"/>
                </a:solidFill>
              </a:rPr>
              <a:t>d</a:t>
            </a:r>
            <a:r>
              <a:rPr lang="en-US" i="1" dirty="0" smtClean="0">
                <a:solidFill>
                  <a:prstClr val="black"/>
                </a:solidFill>
              </a:rPr>
              <a:t>ifferent </a:t>
            </a:r>
          </a:p>
          <a:p>
            <a:pPr algn="r"/>
            <a:r>
              <a:rPr lang="en-US" i="1" dirty="0" smtClean="0">
                <a:solidFill>
                  <a:prstClr val="black"/>
                </a:solidFill>
              </a:rPr>
              <a:t>initial data placement</a:t>
            </a:r>
            <a:endParaRPr lang="en-US" i="1" dirty="0">
              <a:solidFill>
                <a:prstClr val="black"/>
              </a:solidFill>
            </a:endParaRPr>
          </a:p>
        </p:txBody>
      </p:sp>
      <p:sp>
        <p:nvSpPr>
          <p:cNvPr id="307" name="Rectangle 306"/>
          <p:cNvSpPr/>
          <p:nvPr/>
        </p:nvSpPr>
        <p:spPr>
          <a:xfrm>
            <a:off x="381000" y="4839777"/>
            <a:ext cx="381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smtClean="0">
                <a:solidFill>
                  <a:prstClr val="black"/>
                </a:solidFill>
              </a:rPr>
              <a:t>F</a:t>
            </a:r>
            <a:endParaRPr lang="en-US" b="1" i="1" dirty="0">
              <a:solidFill>
                <a:prstClr val="black"/>
              </a:solidFill>
            </a:endParaRPr>
          </a:p>
        </p:txBody>
      </p:sp>
      <p:grpSp>
        <p:nvGrpSpPr>
          <p:cNvPr id="308" name="Group 307"/>
          <p:cNvGrpSpPr/>
          <p:nvPr/>
        </p:nvGrpSpPr>
        <p:grpSpPr>
          <a:xfrm>
            <a:off x="803650" y="5016607"/>
            <a:ext cx="232838" cy="240268"/>
            <a:chOff x="5640550" y="4941332"/>
            <a:chExt cx="327096" cy="337534"/>
          </a:xfrm>
        </p:grpSpPr>
        <p:sp>
          <p:nvSpPr>
            <p:cNvPr id="309" name="Rectangle 308"/>
            <p:cNvSpPr/>
            <p:nvPr/>
          </p:nvSpPr>
          <p:spPr>
            <a:xfrm>
              <a:off x="5640550" y="4941332"/>
              <a:ext cx="327096" cy="337534"/>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310" name="Straight Connector 309"/>
            <p:cNvCxnSpPr>
              <a:stCxn id="309" idx="0"/>
              <a:endCxn id="309" idx="2"/>
            </p:cNvCxnSpPr>
            <p:nvPr/>
          </p:nvCxnSpPr>
          <p:spPr>
            <a:xfrm>
              <a:off x="5804098" y="4941332"/>
              <a:ext cx="0" cy="337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a:stCxn id="309" idx="1"/>
              <a:endCxn id="309" idx="3"/>
            </p:cNvCxnSpPr>
            <p:nvPr/>
          </p:nvCxnSpPr>
          <p:spPr>
            <a:xfrm>
              <a:off x="5640550" y="5110099"/>
              <a:ext cx="327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a:off x="803650" y="4710072"/>
            <a:ext cx="232838" cy="240268"/>
            <a:chOff x="5640550" y="4941332"/>
            <a:chExt cx="327096" cy="337534"/>
          </a:xfrm>
          <a:solidFill>
            <a:schemeClr val="accent4">
              <a:lumMod val="40000"/>
              <a:lumOff val="60000"/>
            </a:schemeClr>
          </a:solidFill>
        </p:grpSpPr>
        <p:sp>
          <p:nvSpPr>
            <p:cNvPr id="313" name="Rectangle 312"/>
            <p:cNvSpPr/>
            <p:nvPr/>
          </p:nvSpPr>
          <p:spPr>
            <a:xfrm>
              <a:off x="5640550" y="4941332"/>
              <a:ext cx="327096" cy="337534"/>
            </a:xfrm>
            <a:prstGeom prst="rect">
              <a:avLst/>
            </a:prstGeom>
            <a:grp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314" name="Straight Connector 313"/>
            <p:cNvCxnSpPr>
              <a:stCxn id="313" idx="0"/>
              <a:endCxn id="313" idx="2"/>
            </p:cNvCxnSpPr>
            <p:nvPr/>
          </p:nvCxnSpPr>
          <p:spPr>
            <a:xfrm>
              <a:off x="5804098" y="4941332"/>
              <a:ext cx="0" cy="337534"/>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a:stCxn id="313" idx="1"/>
              <a:endCxn id="313" idx="3"/>
            </p:cNvCxnSpPr>
            <p:nvPr/>
          </p:nvCxnSpPr>
          <p:spPr>
            <a:xfrm>
              <a:off x="5640550" y="5110099"/>
              <a:ext cx="327096"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6" name="Rectangle 315"/>
          <p:cNvSpPr/>
          <p:nvPr/>
        </p:nvSpPr>
        <p:spPr>
          <a:xfrm>
            <a:off x="527452" y="5725052"/>
            <a:ext cx="530882" cy="260866"/>
          </a:xfrm>
          <a:prstGeom prst="rect">
            <a:avLst/>
          </a:prstGeom>
          <a:solidFill>
            <a:srgbClr val="FFFF00"/>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solidFill>
                  <a:prstClr val="black"/>
                </a:solidFill>
              </a:rPr>
              <a:t>&lt;&lt;&lt;</a:t>
            </a:r>
            <a:endParaRPr lang="en-US" sz="1600" b="1" dirty="0">
              <a:solidFill>
                <a:prstClr val="black"/>
              </a:solidFill>
            </a:endParaRPr>
          </a:p>
        </p:txBody>
      </p:sp>
      <p:sp>
        <p:nvSpPr>
          <p:cNvPr id="215" name="TextBox 214"/>
          <p:cNvSpPr txBox="1"/>
          <p:nvPr/>
        </p:nvSpPr>
        <p:spPr>
          <a:xfrm>
            <a:off x="4725445" y="1030069"/>
            <a:ext cx="4113755" cy="646331"/>
          </a:xfrm>
          <a:prstGeom prst="rect">
            <a:avLst/>
          </a:prstGeom>
          <a:noFill/>
        </p:spPr>
        <p:txBody>
          <a:bodyPr wrap="none" rtlCol="0">
            <a:spAutoFit/>
          </a:bodyPr>
          <a:lstStyle/>
          <a:p>
            <a:pPr marL="285750" indent="-285750">
              <a:buFont typeface="Arial" pitchFamily="34" charset="0"/>
              <a:buChar char="•"/>
            </a:pPr>
            <a:r>
              <a:rPr lang="en-US" dirty="0" smtClean="0">
                <a:solidFill>
                  <a:prstClr val="black"/>
                </a:solidFill>
              </a:rPr>
              <a:t>Partitions are automatically generated.</a:t>
            </a:r>
          </a:p>
          <a:p>
            <a:pPr marL="285750" indent="-285750">
              <a:buFont typeface="Arial" pitchFamily="34" charset="0"/>
              <a:buChar char="•"/>
            </a:pPr>
            <a:endParaRPr lang="en-US" dirty="0">
              <a:solidFill>
                <a:prstClr val="black"/>
              </a:solidFill>
            </a:endParaRPr>
          </a:p>
        </p:txBody>
      </p:sp>
      <p:grpSp>
        <p:nvGrpSpPr>
          <p:cNvPr id="234" name="Group 233"/>
          <p:cNvGrpSpPr/>
          <p:nvPr/>
        </p:nvGrpSpPr>
        <p:grpSpPr>
          <a:xfrm>
            <a:off x="7315187" y="5112496"/>
            <a:ext cx="654192" cy="1447800"/>
            <a:chOff x="1981200" y="3581400"/>
            <a:chExt cx="1239520" cy="2743200"/>
          </a:xfrm>
        </p:grpSpPr>
        <p:sp>
          <p:nvSpPr>
            <p:cNvPr id="235" name="Rectangle 234"/>
            <p:cNvSpPr/>
            <p:nvPr/>
          </p:nvSpPr>
          <p:spPr bwMode="auto">
            <a:xfrm>
              <a:off x="1981200" y="3581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smtClean="0">
                  <a:solidFill>
                    <a:srgbClr val="FFFFFF">
                      <a:lumMod val="65000"/>
                    </a:srgbClr>
                  </a:solidFill>
                  <a:latin typeface="Candara" pitchFamily="34" charset="0"/>
                </a:rPr>
                <a:t>105</a:t>
              </a:r>
              <a:endParaRPr lang="en-US" sz="1400" b="1" kern="0" dirty="0">
                <a:solidFill>
                  <a:srgbClr val="FFFFFF">
                    <a:lumMod val="65000"/>
                  </a:srgbClr>
                </a:solidFill>
                <a:latin typeface="Candara" pitchFamily="34" charset="0"/>
              </a:endParaRPr>
            </a:p>
          </p:txBody>
        </p:sp>
        <p:sp>
          <p:nvSpPr>
            <p:cNvPr id="236" name="Rectangle 235"/>
            <p:cNvSpPr/>
            <p:nvPr/>
          </p:nvSpPr>
          <p:spPr bwMode="auto">
            <a:xfrm>
              <a:off x="1981200" y="5105400"/>
              <a:ext cx="1239520" cy="1219200"/>
            </a:xfrm>
            <a:prstGeom prst="rect">
              <a:avLst/>
            </a:prstGeom>
            <a:solidFill>
              <a:srgbClr val="AAE2CA">
                <a:lumMod val="20000"/>
                <a:lumOff val="80000"/>
              </a:srgbClr>
            </a:solidFill>
            <a:ln w="19050" cap="flat" cmpd="sng" algn="ctr">
              <a:solidFill>
                <a:srgbClr val="000000">
                  <a:lumMod val="50000"/>
                  <a:lumOff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eaLnBrk="0" hangingPunct="0">
                <a:defRPr/>
              </a:pPr>
              <a:r>
                <a:rPr lang="en-US" sz="1400" b="1" kern="0" dirty="0">
                  <a:solidFill>
                    <a:srgbClr val="FFFFFF">
                      <a:lumMod val="65000"/>
                    </a:srgbClr>
                  </a:solidFill>
                  <a:latin typeface="Candara" pitchFamily="34" charset="0"/>
                </a:rPr>
                <a:t>5</a:t>
              </a:r>
            </a:p>
          </p:txBody>
        </p:sp>
      </p:grpSp>
    </p:spTree>
    <p:extLst>
      <p:ext uri="{BB962C8B-B14F-4D97-AF65-F5344CB8AC3E}">
        <p14:creationId xmlns:p14="http://schemas.microsoft.com/office/powerpoint/2010/main" val="13387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par>
                                <p:cTn id="29" presetID="10"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500"/>
                                        <p:tgtEl>
                                          <p:spTgt spid="1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9"/>
                                        </p:tgtEl>
                                        <p:attrNameLst>
                                          <p:attrName>style.visibility</p:attrName>
                                        </p:attrNameLst>
                                      </p:cBhvr>
                                      <p:to>
                                        <p:strVal val="visible"/>
                                      </p:to>
                                    </p:set>
                                    <p:animEffect transition="in" filter="fade">
                                      <p:cBhvr>
                                        <p:cTn id="49" dur="500"/>
                                        <p:tgtEl>
                                          <p:spTgt spid="29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1"/>
                                        </p:tgtEl>
                                        <p:attrNameLst>
                                          <p:attrName>style.visibility</p:attrName>
                                        </p:attrNameLst>
                                      </p:cBhvr>
                                      <p:to>
                                        <p:strVal val="visible"/>
                                      </p:to>
                                    </p:set>
                                    <p:animEffect transition="in" filter="fade">
                                      <p:cBhvr>
                                        <p:cTn id="52" dur="500"/>
                                        <p:tgtEl>
                                          <p:spTgt spid="301"/>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animEffect transition="in" filter="fade">
                                      <p:cBhvr>
                                        <p:cTn id="63" dur="500"/>
                                        <p:tgtEl>
                                          <p:spTgt spid="130"/>
                                        </p:tgtEl>
                                      </p:cBhvr>
                                    </p:animEffect>
                                  </p:childTnLst>
                                </p:cTn>
                              </p:par>
                              <p:par>
                                <p:cTn id="64" presetID="10" presetClass="entr" presetSubtype="0" fill="hold" nodeType="withEffect">
                                  <p:stCondLst>
                                    <p:cond delay="0"/>
                                  </p:stCondLst>
                                  <p:childTnLst>
                                    <p:set>
                                      <p:cBhvr>
                                        <p:cTn id="65" dur="1" fill="hold">
                                          <p:stCondLst>
                                            <p:cond delay="0"/>
                                          </p:stCondLst>
                                        </p:cTn>
                                        <p:tgtEl>
                                          <p:spTgt spid="131"/>
                                        </p:tgtEl>
                                        <p:attrNameLst>
                                          <p:attrName>style.visibility</p:attrName>
                                        </p:attrNameLst>
                                      </p:cBhvr>
                                      <p:to>
                                        <p:strVal val="visible"/>
                                      </p:to>
                                    </p:set>
                                    <p:animEffect transition="in" filter="fade">
                                      <p:cBhvr>
                                        <p:cTn id="66" dur="500"/>
                                        <p:tgtEl>
                                          <p:spTgt spid="131"/>
                                        </p:tgtEl>
                                      </p:cBhvr>
                                    </p:animEffect>
                                  </p:childTnLst>
                                </p:cTn>
                              </p:par>
                              <p:par>
                                <p:cTn id="67" presetID="10" presetClass="entr" presetSubtype="0" fill="hold" nodeType="withEffect">
                                  <p:stCondLst>
                                    <p:cond delay="0"/>
                                  </p:stCondLst>
                                  <p:childTnLst>
                                    <p:set>
                                      <p:cBhvr>
                                        <p:cTn id="68" dur="1" fill="hold">
                                          <p:stCondLst>
                                            <p:cond delay="0"/>
                                          </p:stCondLst>
                                        </p:cTn>
                                        <p:tgtEl>
                                          <p:spTgt spid="135"/>
                                        </p:tgtEl>
                                        <p:attrNameLst>
                                          <p:attrName>style.visibility</p:attrName>
                                        </p:attrNameLst>
                                      </p:cBhvr>
                                      <p:to>
                                        <p:strVal val="visible"/>
                                      </p:to>
                                    </p:set>
                                    <p:animEffect transition="in" filter="fade">
                                      <p:cBhvr>
                                        <p:cTn id="69" dur="500"/>
                                        <p:tgtEl>
                                          <p:spTgt spid="135"/>
                                        </p:tgtEl>
                                      </p:cBhvr>
                                    </p:animEffect>
                                  </p:childTnLst>
                                </p:cTn>
                              </p:par>
                              <p:par>
                                <p:cTn id="70" presetID="10" presetClass="entr" presetSubtype="0" fill="hold" nodeType="withEffect">
                                  <p:stCondLst>
                                    <p:cond delay="0"/>
                                  </p:stCondLst>
                                  <p:childTnLst>
                                    <p:set>
                                      <p:cBhvr>
                                        <p:cTn id="71" dur="1" fill="hold">
                                          <p:stCondLst>
                                            <p:cond delay="0"/>
                                          </p:stCondLst>
                                        </p:cTn>
                                        <p:tgtEl>
                                          <p:spTgt spid="141"/>
                                        </p:tgtEl>
                                        <p:attrNameLst>
                                          <p:attrName>style.visibility</p:attrName>
                                        </p:attrNameLst>
                                      </p:cBhvr>
                                      <p:to>
                                        <p:strVal val="visible"/>
                                      </p:to>
                                    </p:set>
                                    <p:animEffect transition="in" filter="fade">
                                      <p:cBhvr>
                                        <p:cTn id="72" dur="500"/>
                                        <p:tgtEl>
                                          <p:spTgt spid="141"/>
                                        </p:tgtEl>
                                      </p:cBhvr>
                                    </p:animEffect>
                                  </p:childTnLst>
                                </p:cTn>
                              </p:par>
                              <p:par>
                                <p:cTn id="73" presetID="10" presetClass="entr" presetSubtype="0" fill="hold" nodeType="withEffect">
                                  <p:stCondLst>
                                    <p:cond delay="0"/>
                                  </p:stCondLst>
                                  <p:childTnLst>
                                    <p:set>
                                      <p:cBhvr>
                                        <p:cTn id="74" dur="1" fill="hold">
                                          <p:stCondLst>
                                            <p:cond delay="0"/>
                                          </p:stCondLst>
                                        </p:cTn>
                                        <p:tgtEl>
                                          <p:spTgt spid="145"/>
                                        </p:tgtEl>
                                        <p:attrNameLst>
                                          <p:attrName>style.visibility</p:attrName>
                                        </p:attrNameLst>
                                      </p:cBhvr>
                                      <p:to>
                                        <p:strVal val="visible"/>
                                      </p:to>
                                    </p:set>
                                    <p:animEffect transition="in" filter="fade">
                                      <p:cBhvr>
                                        <p:cTn id="75" dur="500"/>
                                        <p:tgtEl>
                                          <p:spTgt spid="1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9"/>
                                        </p:tgtEl>
                                        <p:attrNameLst>
                                          <p:attrName>style.visibility</p:attrName>
                                        </p:attrNameLst>
                                      </p:cBhvr>
                                      <p:to>
                                        <p:strVal val="visible"/>
                                      </p:to>
                                    </p:set>
                                    <p:animEffect transition="in" filter="fade">
                                      <p:cBhvr>
                                        <p:cTn id="78" dur="500"/>
                                        <p:tgtEl>
                                          <p:spTgt spid="13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0"/>
                                        </p:tgtEl>
                                        <p:attrNameLst>
                                          <p:attrName>style.visibility</p:attrName>
                                        </p:attrNameLst>
                                      </p:cBhvr>
                                      <p:to>
                                        <p:strVal val="visible"/>
                                      </p:to>
                                    </p:set>
                                    <p:animEffect transition="in" filter="fade">
                                      <p:cBhvr>
                                        <p:cTn id="81" dur="500"/>
                                        <p:tgtEl>
                                          <p:spTgt spid="140"/>
                                        </p:tgtEl>
                                      </p:cBhvr>
                                    </p:animEffect>
                                  </p:childTnLst>
                                </p:cTn>
                              </p:par>
                              <p:par>
                                <p:cTn id="82" presetID="10" presetClass="exit" presetSubtype="0" fill="hold" grpId="1" nodeType="withEffect">
                                  <p:stCondLst>
                                    <p:cond delay="0"/>
                                  </p:stCondLst>
                                  <p:childTnLst>
                                    <p:animEffect transition="out" filter="fade">
                                      <p:cBhvr>
                                        <p:cTn id="83" dur="500"/>
                                        <p:tgtEl>
                                          <p:spTgt spid="66"/>
                                        </p:tgtEl>
                                      </p:cBhvr>
                                    </p:animEffect>
                                    <p:set>
                                      <p:cBhvr>
                                        <p:cTn id="84" dur="1" fill="hold">
                                          <p:stCondLst>
                                            <p:cond delay="499"/>
                                          </p:stCondLst>
                                        </p:cTn>
                                        <p:tgtEl>
                                          <p:spTgt spid="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18"/>
                                        </p:tgtEl>
                                        <p:attrNameLst>
                                          <p:attrName>style.visibility</p:attrName>
                                        </p:attrNameLst>
                                      </p:cBhvr>
                                      <p:to>
                                        <p:strVal val="visible"/>
                                      </p:to>
                                    </p:set>
                                    <p:animEffect transition="in" filter="fade">
                                      <p:cBhvr>
                                        <p:cTn id="89" dur="500"/>
                                        <p:tgtEl>
                                          <p:spTgt spid="318"/>
                                        </p:tgtEl>
                                      </p:cBhvr>
                                    </p:animEffect>
                                  </p:childTnLst>
                                </p:cTn>
                              </p:par>
                              <p:par>
                                <p:cTn id="90" presetID="10" presetClass="entr" presetSubtype="0" fill="hold" nodeType="withEffect">
                                  <p:stCondLst>
                                    <p:cond delay="0"/>
                                  </p:stCondLst>
                                  <p:childTnLst>
                                    <p:set>
                                      <p:cBhvr>
                                        <p:cTn id="91" dur="1" fill="hold">
                                          <p:stCondLst>
                                            <p:cond delay="0"/>
                                          </p:stCondLst>
                                        </p:cTn>
                                        <p:tgtEl>
                                          <p:spTgt spid="149"/>
                                        </p:tgtEl>
                                        <p:attrNameLst>
                                          <p:attrName>style.visibility</p:attrName>
                                        </p:attrNameLst>
                                      </p:cBhvr>
                                      <p:to>
                                        <p:strVal val="visible"/>
                                      </p:to>
                                    </p:set>
                                    <p:animEffect transition="in" filter="fade">
                                      <p:cBhvr>
                                        <p:cTn id="92" dur="500"/>
                                        <p:tgtEl>
                                          <p:spTgt spid="1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62"/>
                                        </p:tgtEl>
                                        <p:attrNameLst>
                                          <p:attrName>style.visibility</p:attrName>
                                        </p:attrNameLst>
                                      </p:cBhvr>
                                      <p:to>
                                        <p:strVal val="visible"/>
                                      </p:to>
                                    </p:set>
                                    <p:animEffect transition="in" filter="fade">
                                      <p:cBhvr>
                                        <p:cTn id="95" dur="500"/>
                                        <p:tgtEl>
                                          <p:spTgt spid="162"/>
                                        </p:tgtEl>
                                      </p:cBhvr>
                                    </p:animEffect>
                                  </p:childTnLst>
                                </p:cTn>
                              </p:par>
                              <p:par>
                                <p:cTn id="96" presetID="10" presetClass="entr" presetSubtype="0" fill="hold" nodeType="withEffect">
                                  <p:stCondLst>
                                    <p:cond delay="0"/>
                                  </p:stCondLst>
                                  <p:childTnLst>
                                    <p:set>
                                      <p:cBhvr>
                                        <p:cTn id="97" dur="1" fill="hold">
                                          <p:stCondLst>
                                            <p:cond delay="0"/>
                                          </p:stCondLst>
                                        </p:cTn>
                                        <p:tgtEl>
                                          <p:spTgt spid="163"/>
                                        </p:tgtEl>
                                        <p:attrNameLst>
                                          <p:attrName>style.visibility</p:attrName>
                                        </p:attrNameLst>
                                      </p:cBhvr>
                                      <p:to>
                                        <p:strVal val="visible"/>
                                      </p:to>
                                    </p:set>
                                    <p:animEffect transition="in" filter="fade">
                                      <p:cBhvr>
                                        <p:cTn id="98" dur="500"/>
                                        <p:tgtEl>
                                          <p:spTgt spid="163"/>
                                        </p:tgtEl>
                                      </p:cBhvr>
                                    </p:animEffect>
                                  </p:childTnLst>
                                </p:cTn>
                              </p:par>
                              <p:par>
                                <p:cTn id="99" presetID="10" presetClass="entr" presetSubtype="0" fill="hold" nodeType="withEffect">
                                  <p:stCondLst>
                                    <p:cond delay="0"/>
                                  </p:stCondLst>
                                  <p:childTnLst>
                                    <p:set>
                                      <p:cBhvr>
                                        <p:cTn id="100" dur="1" fill="hold">
                                          <p:stCondLst>
                                            <p:cond delay="0"/>
                                          </p:stCondLst>
                                        </p:cTn>
                                        <p:tgtEl>
                                          <p:spTgt spid="176"/>
                                        </p:tgtEl>
                                        <p:attrNameLst>
                                          <p:attrName>style.visibility</p:attrName>
                                        </p:attrNameLst>
                                      </p:cBhvr>
                                      <p:to>
                                        <p:strVal val="visible"/>
                                      </p:to>
                                    </p:set>
                                    <p:animEffect transition="in" filter="fade">
                                      <p:cBhvr>
                                        <p:cTn id="101" dur="500"/>
                                        <p:tgtEl>
                                          <p:spTgt spid="176"/>
                                        </p:tgtEl>
                                      </p:cBhvr>
                                    </p:animEffect>
                                  </p:childTnLst>
                                </p:cTn>
                              </p:par>
                              <p:par>
                                <p:cTn id="102" presetID="10" presetClass="entr" presetSubtype="0" fill="hold" nodeType="withEffect">
                                  <p:stCondLst>
                                    <p:cond delay="0"/>
                                  </p:stCondLst>
                                  <p:childTnLst>
                                    <p:set>
                                      <p:cBhvr>
                                        <p:cTn id="103" dur="1" fill="hold">
                                          <p:stCondLst>
                                            <p:cond delay="0"/>
                                          </p:stCondLst>
                                        </p:cTn>
                                        <p:tgtEl>
                                          <p:spTgt spid="183"/>
                                        </p:tgtEl>
                                        <p:attrNameLst>
                                          <p:attrName>style.visibility</p:attrName>
                                        </p:attrNameLst>
                                      </p:cBhvr>
                                      <p:to>
                                        <p:strVal val="visible"/>
                                      </p:to>
                                    </p:set>
                                    <p:animEffect transition="in" filter="fade">
                                      <p:cBhvr>
                                        <p:cTn id="104" dur="500"/>
                                        <p:tgtEl>
                                          <p:spTgt spid="18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9"/>
                                        </p:tgtEl>
                                        <p:attrNameLst>
                                          <p:attrName>style.visibility</p:attrName>
                                        </p:attrNameLst>
                                      </p:cBhvr>
                                      <p:to>
                                        <p:strVal val="visible"/>
                                      </p:to>
                                    </p:set>
                                    <p:animEffect transition="in" filter="fade">
                                      <p:cBhvr>
                                        <p:cTn id="107" dur="500"/>
                                        <p:tgtEl>
                                          <p:spTgt spid="189"/>
                                        </p:tgtEl>
                                      </p:cBhvr>
                                    </p:animEffect>
                                  </p:childTnLst>
                                </p:cTn>
                              </p:par>
                              <p:par>
                                <p:cTn id="108" presetID="10" presetClass="entr" presetSubtype="0" fill="hold" nodeType="withEffect">
                                  <p:stCondLst>
                                    <p:cond delay="0"/>
                                  </p:stCondLst>
                                  <p:childTnLst>
                                    <p:set>
                                      <p:cBhvr>
                                        <p:cTn id="109" dur="1" fill="hold">
                                          <p:stCondLst>
                                            <p:cond delay="0"/>
                                          </p:stCondLst>
                                        </p:cTn>
                                        <p:tgtEl>
                                          <p:spTgt spid="191"/>
                                        </p:tgtEl>
                                        <p:attrNameLst>
                                          <p:attrName>style.visibility</p:attrName>
                                        </p:attrNameLst>
                                      </p:cBhvr>
                                      <p:to>
                                        <p:strVal val="visible"/>
                                      </p:to>
                                    </p:set>
                                    <p:animEffect transition="in" filter="fade">
                                      <p:cBhvr>
                                        <p:cTn id="110" dur="500"/>
                                        <p:tgtEl>
                                          <p:spTgt spid="191"/>
                                        </p:tgtEl>
                                      </p:cBhvr>
                                    </p:animEffect>
                                  </p:childTnLst>
                                </p:cTn>
                              </p:par>
                              <p:par>
                                <p:cTn id="111" presetID="10" presetClass="entr" presetSubtype="0" fill="hold" nodeType="withEffect">
                                  <p:stCondLst>
                                    <p:cond delay="0"/>
                                  </p:stCondLst>
                                  <p:childTnLst>
                                    <p:set>
                                      <p:cBhvr>
                                        <p:cTn id="112" dur="1" fill="hold">
                                          <p:stCondLst>
                                            <p:cond delay="0"/>
                                          </p:stCondLst>
                                        </p:cTn>
                                        <p:tgtEl>
                                          <p:spTgt spid="196"/>
                                        </p:tgtEl>
                                        <p:attrNameLst>
                                          <p:attrName>style.visibility</p:attrName>
                                        </p:attrNameLst>
                                      </p:cBhvr>
                                      <p:to>
                                        <p:strVal val="visible"/>
                                      </p:to>
                                    </p:set>
                                    <p:animEffect transition="in" filter="fade">
                                      <p:cBhvr>
                                        <p:cTn id="113" dur="500"/>
                                        <p:tgtEl>
                                          <p:spTgt spid="19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01"/>
                                        </p:tgtEl>
                                        <p:attrNameLst>
                                          <p:attrName>style.visibility</p:attrName>
                                        </p:attrNameLst>
                                      </p:cBhvr>
                                      <p:to>
                                        <p:strVal val="visible"/>
                                      </p:to>
                                    </p:set>
                                    <p:animEffect transition="in" filter="fade">
                                      <p:cBhvr>
                                        <p:cTn id="116" dur="500"/>
                                        <p:tgtEl>
                                          <p:spTgt spid="20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02"/>
                                        </p:tgtEl>
                                        <p:attrNameLst>
                                          <p:attrName>style.visibility</p:attrName>
                                        </p:attrNameLst>
                                      </p:cBhvr>
                                      <p:to>
                                        <p:strVal val="visible"/>
                                      </p:to>
                                    </p:set>
                                    <p:animEffect transition="in" filter="fade">
                                      <p:cBhvr>
                                        <p:cTn id="119" dur="500"/>
                                        <p:tgtEl>
                                          <p:spTgt spid="20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03"/>
                                        </p:tgtEl>
                                        <p:attrNameLst>
                                          <p:attrName>style.visibility</p:attrName>
                                        </p:attrNameLst>
                                      </p:cBhvr>
                                      <p:to>
                                        <p:strVal val="visible"/>
                                      </p:to>
                                    </p:set>
                                    <p:animEffect transition="in" filter="fade">
                                      <p:cBhvr>
                                        <p:cTn id="122" dur="500"/>
                                        <p:tgtEl>
                                          <p:spTgt spid="20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04"/>
                                        </p:tgtEl>
                                        <p:attrNameLst>
                                          <p:attrName>style.visibility</p:attrName>
                                        </p:attrNameLst>
                                      </p:cBhvr>
                                      <p:to>
                                        <p:strVal val="visible"/>
                                      </p:to>
                                    </p:set>
                                    <p:animEffect transition="in" filter="fade">
                                      <p:cBhvr>
                                        <p:cTn id="125" dur="500"/>
                                        <p:tgtEl>
                                          <p:spTgt spid="20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24"/>
                                        </p:tgtEl>
                                        <p:attrNameLst>
                                          <p:attrName>style.visibility</p:attrName>
                                        </p:attrNameLst>
                                      </p:cBhvr>
                                      <p:to>
                                        <p:strVal val="visible"/>
                                      </p:to>
                                    </p:set>
                                    <p:animEffect transition="in" filter="fade">
                                      <p:cBhvr>
                                        <p:cTn id="128" dur="500"/>
                                        <p:tgtEl>
                                          <p:spTgt spid="22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00"/>
                                        </p:tgtEl>
                                        <p:attrNameLst>
                                          <p:attrName>style.visibility</p:attrName>
                                        </p:attrNameLst>
                                      </p:cBhvr>
                                      <p:to>
                                        <p:strVal val="visible"/>
                                      </p:to>
                                    </p:set>
                                    <p:animEffect transition="in" filter="fade">
                                      <p:cBhvr>
                                        <p:cTn id="131" dur="500"/>
                                        <p:tgtEl>
                                          <p:spTgt spid="30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02"/>
                                        </p:tgtEl>
                                        <p:attrNameLst>
                                          <p:attrName>style.visibility</p:attrName>
                                        </p:attrNameLst>
                                      </p:cBhvr>
                                      <p:to>
                                        <p:strVal val="visible"/>
                                      </p:to>
                                    </p:set>
                                    <p:animEffect transition="in" filter="fade">
                                      <p:cBhvr>
                                        <p:cTn id="134" dur="500"/>
                                        <p:tgtEl>
                                          <p:spTgt spid="302"/>
                                        </p:tgtEl>
                                      </p:cBhvr>
                                    </p:animEffect>
                                  </p:childTnLst>
                                </p:cTn>
                              </p:par>
                              <p:par>
                                <p:cTn id="135" presetID="10" presetClass="entr" presetSubtype="0" fill="hold" nodeType="withEffect">
                                  <p:stCondLst>
                                    <p:cond delay="0"/>
                                  </p:stCondLst>
                                  <p:childTnLst>
                                    <p:set>
                                      <p:cBhvr>
                                        <p:cTn id="136" dur="1" fill="hold">
                                          <p:stCondLst>
                                            <p:cond delay="0"/>
                                          </p:stCondLst>
                                        </p:cTn>
                                        <p:tgtEl>
                                          <p:spTgt spid="234"/>
                                        </p:tgtEl>
                                        <p:attrNameLst>
                                          <p:attrName>style.visibility</p:attrName>
                                        </p:attrNameLst>
                                      </p:cBhvr>
                                      <p:to>
                                        <p:strVal val="visible"/>
                                      </p:to>
                                    </p:set>
                                    <p:animEffect transition="in" filter="fade">
                                      <p:cBhvr>
                                        <p:cTn id="137" dur="500"/>
                                        <p:tgtEl>
                                          <p:spTgt spid="23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214"/>
                                        </p:tgtEl>
                                        <p:attrNameLst>
                                          <p:attrName>style.visibility</p:attrName>
                                        </p:attrNameLst>
                                      </p:cBhvr>
                                      <p:to>
                                        <p:strVal val="visible"/>
                                      </p:to>
                                    </p:set>
                                    <p:animEffect transition="in" filter="fade">
                                      <p:cBhvr>
                                        <p:cTn id="142" dur="500"/>
                                        <p:tgtEl>
                                          <p:spTgt spid="214"/>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90"/>
                                        </p:tgtEl>
                                        <p:attrNameLst>
                                          <p:attrName>style.visibility</p:attrName>
                                        </p:attrNameLst>
                                      </p:cBhvr>
                                      <p:to>
                                        <p:strVal val="visible"/>
                                      </p:to>
                                    </p:set>
                                    <p:animEffect transition="in" filter="fade">
                                      <p:cBhvr>
                                        <p:cTn id="145" dur="500"/>
                                        <p:tgtEl>
                                          <p:spTgt spid="190"/>
                                        </p:tgtEl>
                                      </p:cBhvr>
                                    </p:animEffect>
                                  </p:childTnLst>
                                </p:cTn>
                              </p:par>
                              <p:par>
                                <p:cTn id="146" presetID="10" presetClass="entr" presetSubtype="0" fill="hold" nodeType="withEffect">
                                  <p:stCondLst>
                                    <p:cond delay="0"/>
                                  </p:stCondLst>
                                  <p:childTnLst>
                                    <p:set>
                                      <p:cBhvr>
                                        <p:cTn id="147" dur="1" fill="hold">
                                          <p:stCondLst>
                                            <p:cond delay="0"/>
                                          </p:stCondLst>
                                        </p:cTn>
                                        <p:tgtEl>
                                          <p:spTgt spid="216"/>
                                        </p:tgtEl>
                                        <p:attrNameLst>
                                          <p:attrName>style.visibility</p:attrName>
                                        </p:attrNameLst>
                                      </p:cBhvr>
                                      <p:to>
                                        <p:strVal val="visible"/>
                                      </p:to>
                                    </p:set>
                                    <p:animEffect transition="in" filter="fade">
                                      <p:cBhvr>
                                        <p:cTn id="148" dur="500"/>
                                        <p:tgtEl>
                                          <p:spTgt spid="216"/>
                                        </p:tgtEl>
                                      </p:cBhvr>
                                    </p:animEffect>
                                  </p:childTnLst>
                                </p:cTn>
                              </p:par>
                              <p:par>
                                <p:cTn id="149" presetID="10" presetClass="entr" presetSubtype="0" fill="hold" nodeType="withEffect">
                                  <p:stCondLst>
                                    <p:cond delay="0"/>
                                  </p:stCondLst>
                                  <p:childTnLst>
                                    <p:set>
                                      <p:cBhvr>
                                        <p:cTn id="150" dur="1" fill="hold">
                                          <p:stCondLst>
                                            <p:cond delay="0"/>
                                          </p:stCondLst>
                                        </p:cTn>
                                        <p:tgtEl>
                                          <p:spTgt spid="206"/>
                                        </p:tgtEl>
                                        <p:attrNameLst>
                                          <p:attrName>style.visibility</p:attrName>
                                        </p:attrNameLst>
                                      </p:cBhvr>
                                      <p:to>
                                        <p:strVal val="visible"/>
                                      </p:to>
                                    </p:set>
                                    <p:animEffect transition="in" filter="fade">
                                      <p:cBhvr>
                                        <p:cTn id="151" dur="500"/>
                                        <p:tgtEl>
                                          <p:spTgt spid="20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5"/>
                                        </p:tgtEl>
                                        <p:attrNameLst>
                                          <p:attrName>style.visibility</p:attrName>
                                        </p:attrNameLst>
                                      </p:cBhvr>
                                      <p:to>
                                        <p:strVal val="visible"/>
                                      </p:to>
                                    </p:set>
                                    <p:animEffect transition="in" filter="fade">
                                      <p:cBhvr>
                                        <p:cTn id="154" dur="500"/>
                                        <p:tgtEl>
                                          <p:spTgt spid="205"/>
                                        </p:tgtEl>
                                      </p:cBhvr>
                                    </p:animEffect>
                                  </p:childTnLst>
                                </p:cTn>
                              </p:par>
                              <p:par>
                                <p:cTn id="155" presetID="10" presetClass="entr" presetSubtype="0" fill="hold" nodeType="withEffect">
                                  <p:stCondLst>
                                    <p:cond delay="0"/>
                                  </p:stCondLst>
                                  <p:childTnLst>
                                    <p:set>
                                      <p:cBhvr>
                                        <p:cTn id="156" dur="1" fill="hold">
                                          <p:stCondLst>
                                            <p:cond delay="0"/>
                                          </p:stCondLst>
                                        </p:cTn>
                                        <p:tgtEl>
                                          <p:spTgt spid="220"/>
                                        </p:tgtEl>
                                        <p:attrNameLst>
                                          <p:attrName>style.visibility</p:attrName>
                                        </p:attrNameLst>
                                      </p:cBhvr>
                                      <p:to>
                                        <p:strVal val="visible"/>
                                      </p:to>
                                    </p:set>
                                    <p:animEffect transition="in" filter="fade">
                                      <p:cBhvr>
                                        <p:cTn id="157" dur="500"/>
                                        <p:tgtEl>
                                          <p:spTgt spid="220"/>
                                        </p:tgtEl>
                                      </p:cBhvr>
                                    </p:animEffect>
                                  </p:childTnLst>
                                </p:cTn>
                              </p:par>
                              <p:par>
                                <p:cTn id="158" presetID="10" presetClass="entr" presetSubtype="0" fill="hold" nodeType="withEffect">
                                  <p:stCondLst>
                                    <p:cond delay="0"/>
                                  </p:stCondLst>
                                  <p:childTnLst>
                                    <p:set>
                                      <p:cBhvr>
                                        <p:cTn id="159" dur="1" fill="hold">
                                          <p:stCondLst>
                                            <p:cond delay="0"/>
                                          </p:stCondLst>
                                        </p:cTn>
                                        <p:tgtEl>
                                          <p:spTgt spid="210"/>
                                        </p:tgtEl>
                                        <p:attrNameLst>
                                          <p:attrName>style.visibility</p:attrName>
                                        </p:attrNameLst>
                                      </p:cBhvr>
                                      <p:to>
                                        <p:strVal val="visible"/>
                                      </p:to>
                                    </p:set>
                                    <p:animEffect transition="in" filter="fade">
                                      <p:cBhvr>
                                        <p:cTn id="160" dur="500"/>
                                        <p:tgtEl>
                                          <p:spTgt spid="210"/>
                                        </p:tgtEl>
                                      </p:cBhvr>
                                    </p:animEffect>
                                  </p:childTnLst>
                                </p:cTn>
                              </p:par>
                              <p:par>
                                <p:cTn id="161" presetID="10" presetClass="exit" presetSubtype="0" fill="hold" nodeType="withEffect">
                                  <p:stCondLst>
                                    <p:cond delay="0"/>
                                  </p:stCondLst>
                                  <p:childTnLst>
                                    <p:animEffect transition="out" filter="fade">
                                      <p:cBhvr>
                                        <p:cTn id="162" dur="500"/>
                                        <p:tgtEl>
                                          <p:spTgt spid="234"/>
                                        </p:tgtEl>
                                      </p:cBhvr>
                                    </p:animEffect>
                                    <p:set>
                                      <p:cBhvr>
                                        <p:cTn id="163" dur="1" fill="hold">
                                          <p:stCondLst>
                                            <p:cond delay="499"/>
                                          </p:stCondLst>
                                        </p:cTn>
                                        <p:tgtEl>
                                          <p:spTgt spid="23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89"/>
                                        </p:tgtEl>
                                      </p:cBhvr>
                                    </p:animEffect>
                                    <p:set>
                                      <p:cBhvr>
                                        <p:cTn id="166" dur="1" fill="hold">
                                          <p:stCondLst>
                                            <p:cond delay="499"/>
                                          </p:stCondLst>
                                        </p:cTn>
                                        <p:tgtEl>
                                          <p:spTgt spid="189"/>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319"/>
                                        </p:tgtEl>
                                        <p:attrNameLst>
                                          <p:attrName>style.visibility</p:attrName>
                                        </p:attrNameLst>
                                      </p:cBhvr>
                                      <p:to>
                                        <p:strVal val="visible"/>
                                      </p:to>
                                    </p:set>
                                    <p:animEffect transition="in" filter="fade">
                                      <p:cBhvr>
                                        <p:cTn id="171" dur="500"/>
                                        <p:tgtEl>
                                          <p:spTgt spid="319"/>
                                        </p:tgtEl>
                                      </p:cBhvr>
                                    </p:animEffect>
                                  </p:childTnLst>
                                </p:cTn>
                              </p:par>
                              <p:par>
                                <p:cTn id="172" presetID="10" presetClass="entr" presetSubtype="0" fill="hold" nodeType="withEffect">
                                  <p:stCondLst>
                                    <p:cond delay="0"/>
                                  </p:stCondLst>
                                  <p:childTnLst>
                                    <p:set>
                                      <p:cBhvr>
                                        <p:cTn id="173" dur="1" fill="hold">
                                          <p:stCondLst>
                                            <p:cond delay="0"/>
                                          </p:stCondLst>
                                        </p:cTn>
                                        <p:tgtEl>
                                          <p:spTgt spid="252"/>
                                        </p:tgtEl>
                                        <p:attrNameLst>
                                          <p:attrName>style.visibility</p:attrName>
                                        </p:attrNameLst>
                                      </p:cBhvr>
                                      <p:to>
                                        <p:strVal val="visible"/>
                                      </p:to>
                                    </p:set>
                                    <p:animEffect transition="in" filter="fade">
                                      <p:cBhvr>
                                        <p:cTn id="174" dur="500"/>
                                        <p:tgtEl>
                                          <p:spTgt spid="252"/>
                                        </p:tgtEl>
                                      </p:cBhvr>
                                    </p:animEffect>
                                  </p:childTnLst>
                                </p:cTn>
                              </p:par>
                              <p:par>
                                <p:cTn id="175" presetID="10" presetClass="entr" presetSubtype="0" fill="hold" nodeType="withEffect">
                                  <p:stCondLst>
                                    <p:cond delay="0"/>
                                  </p:stCondLst>
                                  <p:childTnLst>
                                    <p:set>
                                      <p:cBhvr>
                                        <p:cTn id="176" dur="1" fill="hold">
                                          <p:stCondLst>
                                            <p:cond delay="0"/>
                                          </p:stCondLst>
                                        </p:cTn>
                                        <p:tgtEl>
                                          <p:spTgt spid="303"/>
                                        </p:tgtEl>
                                        <p:attrNameLst>
                                          <p:attrName>style.visibility</p:attrName>
                                        </p:attrNameLst>
                                      </p:cBhvr>
                                      <p:to>
                                        <p:strVal val="visible"/>
                                      </p:to>
                                    </p:set>
                                    <p:animEffect transition="in" filter="fade">
                                      <p:cBhvr>
                                        <p:cTn id="177" dur="500"/>
                                        <p:tgtEl>
                                          <p:spTgt spid="303"/>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78"/>
                                        </p:tgtEl>
                                        <p:attrNameLst>
                                          <p:attrName>style.visibility</p:attrName>
                                        </p:attrNameLst>
                                      </p:cBhvr>
                                      <p:to>
                                        <p:strVal val="visible"/>
                                      </p:to>
                                    </p:set>
                                    <p:animEffect transition="in" filter="fade">
                                      <p:cBhvr>
                                        <p:cTn id="180" dur="500"/>
                                        <p:tgtEl>
                                          <p:spTgt spid="278"/>
                                        </p:tgtEl>
                                      </p:cBhvr>
                                    </p:animEffect>
                                  </p:childTnLst>
                                </p:cTn>
                              </p:par>
                              <p:par>
                                <p:cTn id="181" presetID="10" presetClass="entr" presetSubtype="0" fill="hold" nodeType="withEffect">
                                  <p:stCondLst>
                                    <p:cond delay="0"/>
                                  </p:stCondLst>
                                  <p:childTnLst>
                                    <p:set>
                                      <p:cBhvr>
                                        <p:cTn id="182" dur="1" fill="hold">
                                          <p:stCondLst>
                                            <p:cond delay="0"/>
                                          </p:stCondLst>
                                        </p:cTn>
                                        <p:tgtEl>
                                          <p:spTgt spid="305"/>
                                        </p:tgtEl>
                                        <p:attrNameLst>
                                          <p:attrName>style.visibility</p:attrName>
                                        </p:attrNameLst>
                                      </p:cBhvr>
                                      <p:to>
                                        <p:strVal val="visible"/>
                                      </p:to>
                                    </p:set>
                                    <p:animEffect transition="in" filter="fade">
                                      <p:cBhvr>
                                        <p:cTn id="183" dur="500"/>
                                        <p:tgtEl>
                                          <p:spTgt spid="305"/>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306"/>
                                        </p:tgtEl>
                                        <p:attrNameLst>
                                          <p:attrName>style.visibility</p:attrName>
                                        </p:attrNameLst>
                                      </p:cBhvr>
                                      <p:to>
                                        <p:strVal val="visible"/>
                                      </p:to>
                                    </p:set>
                                    <p:animEffect transition="in" filter="fade">
                                      <p:cBhvr>
                                        <p:cTn id="186" dur="500"/>
                                        <p:tgtEl>
                                          <p:spTgt spid="306"/>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307"/>
                                        </p:tgtEl>
                                        <p:attrNameLst>
                                          <p:attrName>style.visibility</p:attrName>
                                        </p:attrNameLst>
                                      </p:cBhvr>
                                      <p:to>
                                        <p:strVal val="visible"/>
                                      </p:to>
                                    </p:set>
                                    <p:animEffect transition="in" filter="fade">
                                      <p:cBhvr>
                                        <p:cTn id="191" dur="500"/>
                                        <p:tgtEl>
                                          <p:spTgt spid="30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60"/>
                                        </p:tgtEl>
                                        <p:attrNameLst>
                                          <p:attrName>style.visibility</p:attrName>
                                        </p:attrNameLst>
                                      </p:cBhvr>
                                      <p:to>
                                        <p:strVal val="visible"/>
                                      </p:to>
                                    </p:set>
                                    <p:animEffect transition="in" filter="fade">
                                      <p:cBhvr>
                                        <p:cTn id="194" dur="500"/>
                                        <p:tgtEl>
                                          <p:spTgt spid="260"/>
                                        </p:tgtEl>
                                      </p:cBhvr>
                                    </p:animEffect>
                                  </p:childTnLst>
                                </p:cTn>
                              </p:par>
                              <p:par>
                                <p:cTn id="195" presetID="10" presetClass="entr" presetSubtype="0" fill="hold" nodeType="withEffect">
                                  <p:stCondLst>
                                    <p:cond delay="0"/>
                                  </p:stCondLst>
                                  <p:childTnLst>
                                    <p:set>
                                      <p:cBhvr>
                                        <p:cTn id="196" dur="1" fill="hold">
                                          <p:stCondLst>
                                            <p:cond delay="0"/>
                                          </p:stCondLst>
                                        </p:cTn>
                                        <p:tgtEl>
                                          <p:spTgt spid="312"/>
                                        </p:tgtEl>
                                        <p:attrNameLst>
                                          <p:attrName>style.visibility</p:attrName>
                                        </p:attrNameLst>
                                      </p:cBhvr>
                                      <p:to>
                                        <p:strVal val="visible"/>
                                      </p:to>
                                    </p:set>
                                    <p:animEffect transition="in" filter="fade">
                                      <p:cBhvr>
                                        <p:cTn id="197" dur="500"/>
                                        <p:tgtEl>
                                          <p:spTgt spid="312"/>
                                        </p:tgtEl>
                                      </p:cBhvr>
                                    </p:animEffect>
                                  </p:childTnLst>
                                </p:cTn>
                              </p:par>
                              <p:par>
                                <p:cTn id="198" presetID="10" presetClass="entr" presetSubtype="0" fill="hold" nodeType="withEffect">
                                  <p:stCondLst>
                                    <p:cond delay="0"/>
                                  </p:stCondLst>
                                  <p:childTnLst>
                                    <p:set>
                                      <p:cBhvr>
                                        <p:cTn id="199" dur="1" fill="hold">
                                          <p:stCondLst>
                                            <p:cond delay="0"/>
                                          </p:stCondLst>
                                        </p:cTn>
                                        <p:tgtEl>
                                          <p:spTgt spid="308"/>
                                        </p:tgtEl>
                                        <p:attrNameLst>
                                          <p:attrName>style.visibility</p:attrName>
                                        </p:attrNameLst>
                                      </p:cBhvr>
                                      <p:to>
                                        <p:strVal val="visible"/>
                                      </p:to>
                                    </p:set>
                                    <p:animEffect transition="in" filter="fade">
                                      <p:cBhvr>
                                        <p:cTn id="200" dur="500"/>
                                        <p:tgtEl>
                                          <p:spTgt spid="308"/>
                                        </p:tgtEl>
                                      </p:cBhvr>
                                    </p:animEffect>
                                  </p:childTnLst>
                                </p:cTn>
                              </p:par>
                              <p:par>
                                <p:cTn id="201" presetID="10" presetClass="entr" presetSubtype="0" fill="hold" nodeType="withEffect">
                                  <p:stCondLst>
                                    <p:cond delay="0"/>
                                  </p:stCondLst>
                                  <p:childTnLst>
                                    <p:set>
                                      <p:cBhvr>
                                        <p:cTn id="202" dur="1" fill="hold">
                                          <p:stCondLst>
                                            <p:cond delay="0"/>
                                          </p:stCondLst>
                                        </p:cTn>
                                        <p:tgtEl>
                                          <p:spTgt spid="267"/>
                                        </p:tgtEl>
                                        <p:attrNameLst>
                                          <p:attrName>style.visibility</p:attrName>
                                        </p:attrNameLst>
                                      </p:cBhvr>
                                      <p:to>
                                        <p:strVal val="visible"/>
                                      </p:to>
                                    </p:set>
                                    <p:animEffect transition="in" filter="fade">
                                      <p:cBhvr>
                                        <p:cTn id="203" dur="500"/>
                                        <p:tgtEl>
                                          <p:spTgt spid="26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316"/>
                                        </p:tgtEl>
                                        <p:attrNameLst>
                                          <p:attrName>style.visibility</p:attrName>
                                        </p:attrNameLst>
                                      </p:cBhvr>
                                      <p:to>
                                        <p:strVal val="visible"/>
                                      </p:to>
                                    </p:set>
                                    <p:animEffect transition="in" filter="fade">
                                      <p:cBhvr>
                                        <p:cTn id="206"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18" grpId="0" animBg="1"/>
      <p:bldP spid="317" grpId="0" animBg="1"/>
      <p:bldP spid="32" grpId="0"/>
      <p:bldP spid="66" grpId="0" animBg="1"/>
      <p:bldP spid="66" grpId="1" animBg="1"/>
      <p:bldP spid="67" grpId="0" animBg="1"/>
      <p:bldP spid="125" grpId="0"/>
      <p:bldP spid="47" grpId="0"/>
      <p:bldP spid="126" grpId="0"/>
      <p:bldP spid="127" grpId="0"/>
      <p:bldP spid="128" grpId="0"/>
      <p:bldP spid="130" grpId="0" animBg="1"/>
      <p:bldP spid="139" grpId="0" animBg="1"/>
      <p:bldP spid="140" grpId="0" animBg="1"/>
      <p:bldP spid="162" grpId="0"/>
      <p:bldP spid="189" grpId="0" animBg="1"/>
      <p:bldP spid="189" grpId="1" animBg="1"/>
      <p:bldP spid="190" grpId="0" animBg="1"/>
      <p:bldP spid="201" grpId="0"/>
      <p:bldP spid="202" grpId="0"/>
      <p:bldP spid="203" grpId="0"/>
      <p:bldP spid="204" grpId="0"/>
      <p:bldP spid="205" grpId="0" animBg="1"/>
      <p:bldP spid="214" grpId="0" animBg="1"/>
      <p:bldP spid="224" grpId="0"/>
      <p:bldP spid="260" grpId="0" animBg="1"/>
      <p:bldP spid="278" grpId="0"/>
      <p:bldP spid="299" grpId="0"/>
      <p:bldP spid="300" grpId="0"/>
      <p:bldP spid="301" grpId="0"/>
      <p:bldP spid="302" grpId="0"/>
      <p:bldP spid="306" grpId="0"/>
      <p:bldP spid="307" grpId="0" animBg="1"/>
      <p:bldP spid="3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3198</TotalTime>
  <Words>3294</Words>
  <Application>Microsoft Office PowerPoint</Application>
  <PresentationFormat>On-screen Show (4:3)</PresentationFormat>
  <Paragraphs>471</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Programming Model and Synthesis for Low-power Spatial Architectures</vt:lpstr>
      <vt:lpstr>Heterogeneity is Inevitable</vt:lpstr>
      <vt:lpstr>Energy Efficiency vs. Programmability</vt:lpstr>
      <vt:lpstr>Compilers: State of the Art</vt:lpstr>
      <vt:lpstr>Program Synthesis (Example)</vt:lpstr>
      <vt:lpstr>Our Plan</vt:lpstr>
      <vt:lpstr>Case study: GreenArrays Spatial Processors</vt:lpstr>
      <vt:lpstr>Spatial programming model</vt:lpstr>
      <vt:lpstr>Optimal Partitions from Our Synthesizer</vt:lpstr>
      <vt:lpstr>Retargetable Code Generation</vt:lpstr>
      <vt:lpstr>Code Generation via Superoptimization</vt:lpstr>
      <vt:lpstr>Demo and Future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Model and Synthesis for Low-power Spatial Architectures</dc:title>
  <dc:creator>Phitchaya Phothilimthana</dc:creator>
  <cp:lastModifiedBy>Phitchaya Phothilimthana</cp:lastModifiedBy>
  <cp:revision>238</cp:revision>
  <dcterms:created xsi:type="dcterms:W3CDTF">2006-08-16T00:00:00Z</dcterms:created>
  <dcterms:modified xsi:type="dcterms:W3CDTF">2013-03-21T01:06:10Z</dcterms:modified>
</cp:coreProperties>
</file>